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748" r:id="rId4"/>
    <p:sldMasterId id="2147484808" r:id="rId5"/>
    <p:sldMasterId id="2147484836" r:id="rId6"/>
    <p:sldMasterId id="2147484851" r:id="rId7"/>
  </p:sldMasterIdLst>
  <p:notesMasterIdLst>
    <p:notesMasterId r:id="rId23"/>
  </p:notesMasterIdLst>
  <p:handoutMasterIdLst>
    <p:handoutMasterId r:id="rId24"/>
  </p:handoutMasterIdLst>
  <p:sldIdLst>
    <p:sldId id="1542" r:id="rId8"/>
    <p:sldId id="1543" r:id="rId9"/>
    <p:sldId id="1544" r:id="rId10"/>
    <p:sldId id="1532" r:id="rId11"/>
    <p:sldId id="1545" r:id="rId12"/>
    <p:sldId id="1546" r:id="rId13"/>
    <p:sldId id="1547" r:id="rId14"/>
    <p:sldId id="1548" r:id="rId15"/>
    <p:sldId id="1481" r:id="rId16"/>
    <p:sldId id="1482" r:id="rId17"/>
    <p:sldId id="1520" r:id="rId18"/>
    <p:sldId id="1519" r:id="rId19"/>
    <p:sldId id="1486" r:id="rId20"/>
    <p:sldId id="1459" r:id="rId21"/>
    <p:sldId id="1458" r:id="rId22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6730DDBF-00EE-4CBA-AF07-06D326EC6FB4}">
          <p14:sldIdLst>
            <p14:sldId id="1542"/>
            <p14:sldId id="1543"/>
            <p14:sldId id="1544"/>
            <p14:sldId id="1532"/>
            <p14:sldId id="1545"/>
            <p14:sldId id="1546"/>
            <p14:sldId id="1547"/>
            <p14:sldId id="1548"/>
            <p14:sldId id="1481"/>
            <p14:sldId id="1482"/>
            <p14:sldId id="1520"/>
            <p14:sldId id="1519"/>
            <p14:sldId id="1486"/>
            <p14:sldId id="1459"/>
            <p14:sldId id="145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C6C"/>
    <a:srgbClr val="5BB5FF"/>
    <a:srgbClr val="000000"/>
    <a:srgbClr val="FFFFFF"/>
    <a:srgbClr val="00317B"/>
    <a:srgbClr val="002050"/>
    <a:srgbClr val="0078D7"/>
    <a:srgbClr val="737373"/>
    <a:srgbClr val="525252"/>
    <a:srgbClr val="B400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9" autoAdjust="0"/>
    <p:restoredTop sz="95160" autoAdjust="0"/>
  </p:normalViewPr>
  <p:slideViewPr>
    <p:cSldViewPr snapToGrid="0">
      <p:cViewPr varScale="1">
        <p:scale>
          <a:sx n="93" d="100"/>
          <a:sy n="93" d="100"/>
        </p:scale>
        <p:origin x="48" y="204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75" d="100"/>
        <a:sy n="75" d="100"/>
      </p:scale>
      <p:origin x="0" y="-230"/>
    </p:cViewPr>
  </p:sorter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7F5F5C-3124-48E9-B6C7-8A079B7D71F5}" type="datetime8">
              <a:rPr lang="en-US" smtClean="0">
                <a:latin typeface="Segoe UI" pitchFamily="34" charset="0"/>
              </a:rPr>
              <a:t>06-Jul-17 14:38</a:t>
            </a:fld>
            <a:endParaRPr lang="en-US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79C601B9-5273-467A-8E48-EC9939578C8F}" type="datetime8">
              <a:rPr lang="en-US" smtClean="0"/>
              <a:t>06-Jul-17 14:38</a:t>
            </a:fld>
            <a:endParaRPr lang="en-US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marR="0" lvl="0" indent="0" defTabSz="914099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0" cap="none" spc="0" normalizeH="0" baseline="0" noProof="0">
                <a:ln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9C601B9-5273-467A-8E48-EC9939578C8F}" type="datetime8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06-Jul-17 14:38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8308930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398463" defTabSz="914099" eaLnBrk="0" hangingPunct="0"/>
            <a:r>
              <a:rPr lang="en-US" sz="4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9C601B9-5273-467A-8E48-EC9939578C8F}" type="datetime8">
              <a:rPr lang="en-US" smtClean="0"/>
              <a:t>06-Jul-17 14:38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822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152145"/>
            <a:ext cx="11887200" cy="1833707"/>
          </a:xfrm>
        </p:spPr>
        <p:txBody>
          <a:bodyPr>
            <a:spAutoFit/>
          </a:bodyPr>
          <a:lstStyle>
            <a:lvl1pPr>
              <a:defRPr sz="3598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5198206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882121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7303148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880361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955001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880361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887804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978577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80621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54584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19873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25" tIns="46625" rIns="46625" bIns="466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152144"/>
            <a:ext cx="11887199" cy="1792157"/>
          </a:xfrm>
        </p:spPr>
        <p:txBody>
          <a:bodyPr/>
          <a:lstStyle>
            <a:lvl1pPr marL="0" indent="0">
              <a:buNone/>
              <a:defRPr sz="329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2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38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24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59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15907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bg>
      <p:bgPr>
        <a:solidFill>
          <a:srgbClr val="003C6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765" y="3101944"/>
            <a:ext cx="7376710" cy="367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9200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logo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88987" y="5819467"/>
            <a:ext cx="11659748" cy="888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79260" tIns="143409" rIns="179260" bIns="143409"/>
          <a:lstStyle>
            <a:lvl1pPr>
              <a:defRPr>
                <a:solidFill>
                  <a:schemeClr val="tx1"/>
                </a:solidFill>
                <a:latin typeface="Segoe U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5pPr>
            <a:lvl6pPr marL="25146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6pPr>
            <a:lvl7pPr marL="29718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7pPr>
            <a:lvl8pPr marL="34290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8pPr>
            <a:lvl9pPr marL="38862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9pPr>
          </a:lstStyle>
          <a:p>
            <a:pPr defTabSz="913330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© 2017 Microsoft Corporation. All rights reserved. Microsoft, Windows, and other product names are or may be registered trademarks and/or trademarks in the U.S. and/or other countries.</a:t>
            </a:r>
          </a:p>
          <a:p>
            <a:pPr defTabSz="913330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The information herein is for informational purposes only and represents the current view of Microsoft Corporation as of the date of this presentation. Because Microsoft must respond to changing market</a:t>
            </a:r>
          </a:p>
          <a:p>
            <a:pPr defTabSz="913330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conditions, it should not be interpreted to be a commitment on the part of Microsoft, and Microsoft cannot guarantee the accuracy of any information provided after the date of this presentation.</a:t>
            </a:r>
          </a:p>
          <a:p>
            <a:pPr defTabSz="913330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MICROSOFT MAKES NO WARRANTIES, EXPRESS, IMPLIED OR STATUTORY, AS TO THE INFORMATION IN THIS PRESENTATION.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92849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4451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4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4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971474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Arial" pitchFamily="34" charset="0"/>
              <a:buChar char="•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Arial" pitchFamily="34" charset="0"/>
              <a:buChar char="•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99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" y="2"/>
            <a:ext cx="12436474" cy="7000686"/>
          </a:xfrm>
          <a:prstGeom prst="rect">
            <a:avLst/>
          </a:prstGeom>
          <a:effectLst/>
        </p:spPr>
      </p:pic>
      <p:sp>
        <p:nvSpPr>
          <p:cNvPr id="15" name="Rectangle 14"/>
          <p:cNvSpPr/>
          <p:nvPr userDrawn="1"/>
        </p:nvSpPr>
        <p:spPr>
          <a:xfrm flipH="1">
            <a:off x="0" y="-7911"/>
            <a:ext cx="12436475" cy="7002436"/>
          </a:xfrm>
          <a:prstGeom prst="rect">
            <a:avLst/>
          </a:prstGeom>
          <a:gradFill>
            <a:gsLst>
              <a:gs pos="55000">
                <a:srgbClr val="000000">
                  <a:lumMod val="0"/>
                  <a:alpha val="0"/>
                </a:srgbClr>
              </a:gs>
              <a:gs pos="100000">
                <a:srgbClr val="000000">
                  <a:lumMod val="0"/>
                  <a:alpha val="54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200" y="488950"/>
            <a:ext cx="1645920" cy="35258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 bwMode="auto">
          <a:xfrm>
            <a:off x="279400" y="2211694"/>
            <a:ext cx="6665919" cy="3804892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7" y="2168525"/>
            <a:ext cx="6523969" cy="2784635"/>
          </a:xfrm>
          <a:noFill/>
        </p:spPr>
        <p:txBody>
          <a:bodyPr lIns="146304" tIns="91440" rIns="146304" bIns="91440" anchor="t" anchorCtr="0"/>
          <a:lstStyle>
            <a:lvl1pPr>
              <a:defRPr sz="5915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4965701"/>
            <a:ext cx="6525620" cy="9304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56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516634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9" y="-1"/>
            <a:ext cx="12433366" cy="6999306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 flipH="1">
            <a:off x="0" y="-7911"/>
            <a:ext cx="12436475" cy="7002436"/>
          </a:xfrm>
          <a:prstGeom prst="rect">
            <a:avLst/>
          </a:prstGeom>
          <a:gradFill>
            <a:gsLst>
              <a:gs pos="55000">
                <a:srgbClr val="000000">
                  <a:lumMod val="0"/>
                  <a:alpha val="0"/>
                </a:srgbClr>
              </a:gs>
              <a:gs pos="100000">
                <a:srgbClr val="000000">
                  <a:lumMod val="0"/>
                  <a:alpha val="54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279400" y="2211694"/>
            <a:ext cx="6665919" cy="3804892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28" tIns="146262" rIns="182828" bIns="146262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200" y="488950"/>
            <a:ext cx="1645920" cy="352580"/>
          </a:xfrm>
          <a:prstGeom prst="rect">
            <a:avLst/>
          </a:prstGeom>
        </p:spPr>
      </p:pic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7" y="2168525"/>
            <a:ext cx="6523969" cy="2784635"/>
          </a:xfrm>
          <a:noFill/>
        </p:spPr>
        <p:txBody>
          <a:bodyPr lIns="146304" tIns="91440" rIns="146304" bIns="91440" anchor="t" anchorCtr="0"/>
          <a:lstStyle>
            <a:lvl1pPr>
              <a:defRPr sz="5915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4965701"/>
            <a:ext cx="6525620" cy="9304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56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50659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 flip="none" rotWithShape="1">
          <a:gsLst>
            <a:gs pos="25000">
              <a:schemeClr val="tx1"/>
            </a:gs>
            <a:gs pos="80000">
              <a:schemeClr val="tx1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4521200"/>
            <a:ext cx="6399213" cy="126364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856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2387102"/>
          </a:xfrm>
          <a:noFill/>
        </p:spPr>
        <p:txBody>
          <a:bodyPr lIns="146304" tIns="91440" rIns="146304" bIns="91440" anchor="t" anchorCtr="0"/>
          <a:lstStyle>
            <a:lvl1pPr>
              <a:defRPr sz="5915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200" y="488950"/>
            <a:ext cx="1645920" cy="3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9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95367" y="1152144"/>
            <a:ext cx="11887200" cy="1804096"/>
          </a:xfrm>
        </p:spPr>
        <p:txBody>
          <a:bodyPr/>
          <a:lstStyle>
            <a:lvl1pPr marL="0" indent="0">
              <a:buNone/>
              <a:defRPr sz="3264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700"/>
              </a:spcAft>
              <a:buFontTx/>
              <a:buNone/>
              <a:defRPr sz="2000"/>
            </a:lvl2pPr>
            <a:lvl3pPr marL="228513" indent="0">
              <a:spcBef>
                <a:spcPts val="0"/>
              </a:spcBef>
              <a:spcAft>
                <a:spcPts val="700"/>
              </a:spcAft>
              <a:buNone/>
              <a:defRPr/>
            </a:lvl3pPr>
            <a:lvl4pPr marL="457024" indent="0">
              <a:spcBef>
                <a:spcPts val="0"/>
              </a:spcBef>
              <a:spcAft>
                <a:spcPts val="700"/>
              </a:spcAft>
              <a:buNone/>
              <a:defRPr/>
            </a:lvl4pPr>
            <a:lvl5pPr marL="685537" indent="0">
              <a:spcBef>
                <a:spcPts val="0"/>
              </a:spcBef>
              <a:spcAft>
                <a:spcPts val="7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43438256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84018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0" y="1155939"/>
            <a:ext cx="11887200" cy="168963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5087275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lines 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5"/>
            <a:ext cx="11944349" cy="14011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0" y="1730637"/>
            <a:ext cx="11887200" cy="48789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705354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152145"/>
            <a:ext cx="11887200" cy="1833707"/>
          </a:xfrm>
        </p:spPr>
        <p:txBody>
          <a:bodyPr>
            <a:spAutoFit/>
          </a:bodyPr>
          <a:lstStyle>
            <a:lvl1pPr>
              <a:defRPr sz="359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0162894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0" y="1152145"/>
            <a:ext cx="11887200" cy="1833707"/>
          </a:xfrm>
        </p:spPr>
        <p:txBody>
          <a:bodyPr>
            <a:spAutoFit/>
          </a:bodyPr>
          <a:lstStyle>
            <a:lvl1pPr>
              <a:defRPr sz="3598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50796326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4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4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287365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4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4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374376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4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4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911292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76084" y="2211695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478851" y="2211695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74640" y="1155940"/>
            <a:ext cx="11887200" cy="48968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35194295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4"/>
            <a:ext cx="5486399" cy="2275495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4"/>
            <a:ext cx="5486399" cy="2275495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052503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4"/>
            <a:ext cx="5486399" cy="2275495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4"/>
            <a:ext cx="5486399" cy="2275495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24897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56902630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b" anchorCtr="0"/>
          <a:lstStyle>
            <a:lvl1pPr>
              <a:defRPr sz="7196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0" y="3954465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1895672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b" anchorCtr="0"/>
          <a:lstStyle>
            <a:lvl1pPr>
              <a:defRPr lang="en-US" sz="7196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352461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882121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8142786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880361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2682906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0" y="2880361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6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20585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76084" y="2211695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478851" y="2211695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8"/>
            </a:lvl1pPr>
            <a:lvl2pPr marL="0" indent="0">
              <a:buNone/>
              <a:defRPr sz="2000"/>
            </a:lvl2pPr>
            <a:lvl3pPr marL="231686" indent="0">
              <a:buNone/>
              <a:tabLst/>
              <a:defRPr sz="2000"/>
            </a:lvl3pPr>
            <a:lvl4pPr marL="460198" indent="0">
              <a:buNone/>
              <a:defRPr/>
            </a:lvl4pPr>
            <a:lvl5pPr marL="685537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74640" y="1155940"/>
            <a:ext cx="11887200" cy="48968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513" indent="0">
              <a:buNone/>
              <a:defRPr/>
            </a:lvl3pPr>
            <a:lvl4pPr marL="457024" indent="0">
              <a:buNone/>
              <a:defRPr/>
            </a:lvl4pPr>
            <a:lvl5pPr marL="685537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61380893"/>
      </p:ext>
    </p:extLst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0835478"/>
      </p:ext>
    </p:extLst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60515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98616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45599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25" tIns="46625" rIns="46625" bIns="4662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114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152144"/>
            <a:ext cx="11887199" cy="1792157"/>
          </a:xfrm>
        </p:spPr>
        <p:txBody>
          <a:bodyPr/>
          <a:lstStyle>
            <a:lvl1pPr marL="0" indent="0">
              <a:buNone/>
              <a:defRPr sz="3298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42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38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24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593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85391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765" y="3101944"/>
            <a:ext cx="7376710" cy="3670791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732865" y="1048871"/>
            <a:ext cx="7658100" cy="1292662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200" dirty="0">
                <a:solidFill>
                  <a:schemeClr val="bg1"/>
                </a:solidFill>
                <a:latin typeface="+mj-lt"/>
              </a:rPr>
              <a:t>Q&amp;A</a:t>
            </a:r>
            <a:endParaRPr lang="ru-RU" sz="7200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427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logo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88987" y="5819467"/>
            <a:ext cx="11659748" cy="888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79260" tIns="143409" rIns="179260" bIns="143409"/>
          <a:lstStyle>
            <a:lvl1pPr>
              <a:defRPr>
                <a:solidFill>
                  <a:schemeClr val="tx1"/>
                </a:solidFill>
                <a:latin typeface="Segoe U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5pPr>
            <a:lvl6pPr marL="25146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6pPr>
            <a:lvl7pPr marL="29718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7pPr>
            <a:lvl8pPr marL="34290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8pPr>
            <a:lvl9pPr marL="38862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9pPr>
          </a:lstStyle>
          <a:p>
            <a:pPr defTabSz="913330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© 2017 Microsoft Corporation. All rights reserved. Microsoft, Windows, and other product names are or may be registered trademarks and/or trademarks in the U.S. and/or other countries.</a:t>
            </a:r>
          </a:p>
          <a:p>
            <a:pPr defTabSz="913330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The information herein is for informational purposes only and represents the current view of Microsoft Corporation as of the date of this presentation. Because Microsoft must respond to changing market</a:t>
            </a:r>
          </a:p>
          <a:p>
            <a:pPr defTabSz="913330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conditions, it should not be interpreted to be a commitment on the part of Microsoft, and Microsoft cannot guarantee the accuracy of any information provided after the date of this presentation.</a:t>
            </a:r>
          </a:p>
          <a:p>
            <a:pPr defTabSz="913330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MICROSOFT MAKES NO WARRANTIES, EXPRESS, IMPLIED OR STATUTORY, AS TO THE INFORMATION IN THIS PRESENTATION.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92849" y="3145040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3387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0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401" indent="-290401">
              <a:buClr>
                <a:schemeClr val="tx1"/>
              </a:buClr>
              <a:buSzPct val="90000"/>
              <a:buFont typeface="Arial" pitchFamily="34" charset="0"/>
              <a:buChar char="•"/>
              <a:defRPr sz="35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281" indent="-280881">
              <a:buClr>
                <a:schemeClr val="tx1"/>
              </a:buClr>
              <a:buSzPct val="90000"/>
              <a:buFont typeface="Arial" pitchFamily="34" charset="0"/>
              <a:buChar char="•"/>
              <a:defRPr sz="3198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682" indent="-290401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0195" indent="-228513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706" indent="-228513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8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643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4560" y="1144706"/>
            <a:ext cx="9327356" cy="2435131"/>
          </a:xfrm>
        </p:spPr>
        <p:txBody>
          <a:bodyPr anchor="b"/>
          <a:lstStyle>
            <a:lvl1pPr algn="ctr">
              <a:defRPr sz="611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4560" y="3673745"/>
            <a:ext cx="9327356" cy="1688724"/>
          </a:xfrm>
        </p:spPr>
        <p:txBody>
          <a:bodyPr/>
          <a:lstStyle>
            <a:lvl1pPr marL="0" indent="0" algn="ctr">
              <a:buNone/>
              <a:defRPr sz="2448"/>
            </a:lvl1pPr>
            <a:lvl2pPr marL="466298" indent="0" algn="ctr">
              <a:buNone/>
              <a:defRPr sz="2040"/>
            </a:lvl2pPr>
            <a:lvl3pPr marL="932597" indent="0" algn="ctr">
              <a:buNone/>
              <a:defRPr sz="1836"/>
            </a:lvl3pPr>
            <a:lvl4pPr marL="1398895" indent="0" algn="ctr">
              <a:buNone/>
              <a:defRPr sz="1632"/>
            </a:lvl4pPr>
            <a:lvl5pPr marL="1865193" indent="0" algn="ctr">
              <a:buNone/>
              <a:defRPr sz="1632"/>
            </a:lvl5pPr>
            <a:lvl6pPr marL="2331491" indent="0" algn="ctr">
              <a:buNone/>
              <a:defRPr sz="1632"/>
            </a:lvl6pPr>
            <a:lvl7pPr marL="2797790" indent="0" algn="ctr">
              <a:buNone/>
              <a:defRPr sz="1632"/>
            </a:lvl7pPr>
            <a:lvl8pPr marL="3264088" indent="0" algn="ctr">
              <a:buNone/>
              <a:defRPr sz="1632"/>
            </a:lvl8pPr>
            <a:lvl9pPr marL="3730386" indent="0" algn="ctr">
              <a:buNone/>
              <a:defRPr sz="163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10912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75487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25510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639716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4"/>
            <a:ext cx="5486399" cy="2275495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4"/>
            <a:ext cx="5486399" cy="2275495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8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6908925"/>
      </p:ext>
    </p:extLst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368" y="2624566"/>
            <a:ext cx="10726460" cy="1078323"/>
          </a:xfrm>
        </p:spPr>
        <p:txBody>
          <a:bodyPr anchor="b"/>
          <a:lstStyle>
            <a:lvl1pPr>
              <a:defRPr sz="611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6368" y="3730414"/>
            <a:ext cx="10726460" cy="1530052"/>
          </a:xfrm>
        </p:spPr>
        <p:txBody>
          <a:bodyPr/>
          <a:lstStyle>
            <a:lvl1pPr marL="0" indent="0">
              <a:buNone/>
              <a:defRPr sz="2448">
                <a:solidFill>
                  <a:schemeClr val="tx1">
                    <a:tint val="75000"/>
                  </a:schemeClr>
                </a:solidFill>
              </a:defRPr>
            </a:lvl1pPr>
            <a:lvl2pPr marL="466298" indent="0">
              <a:buNone/>
              <a:defRPr sz="2040">
                <a:solidFill>
                  <a:schemeClr val="tx1">
                    <a:tint val="75000"/>
                  </a:schemeClr>
                </a:solidFill>
              </a:defRPr>
            </a:lvl2pPr>
            <a:lvl3pPr marL="932597" indent="0">
              <a:buNone/>
              <a:defRPr sz="1836">
                <a:solidFill>
                  <a:schemeClr val="tx1">
                    <a:tint val="75000"/>
                  </a:schemeClr>
                </a:solidFill>
              </a:defRPr>
            </a:lvl3pPr>
            <a:lvl4pPr marL="1398895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4pPr>
            <a:lvl5pPr marL="1865193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5pPr>
            <a:lvl6pPr marL="2331491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6pPr>
            <a:lvl7pPr marL="2797790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7pPr>
            <a:lvl8pPr marL="3264088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8pPr>
            <a:lvl9pPr marL="3730386" indent="0">
              <a:buNone/>
              <a:defRPr sz="163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30302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912" y="1165754"/>
            <a:ext cx="10726460" cy="9064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8640" y="2208234"/>
            <a:ext cx="5285502" cy="3189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9598" y="2208234"/>
            <a:ext cx="5285502" cy="3189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0885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912" y="1165755"/>
            <a:ext cx="10726460" cy="8710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913" y="2041689"/>
            <a:ext cx="5261211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0913" y="2882004"/>
            <a:ext cx="5261211" cy="26520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750250" y="2041689"/>
            <a:ext cx="5287122" cy="840314"/>
          </a:xfrm>
        </p:spPr>
        <p:txBody>
          <a:bodyPr anchor="b"/>
          <a:lstStyle>
            <a:lvl1pPr marL="0" indent="0">
              <a:buNone/>
              <a:defRPr sz="2448" b="1"/>
            </a:lvl1pPr>
            <a:lvl2pPr marL="466298" indent="0">
              <a:buNone/>
              <a:defRPr sz="2040" b="1"/>
            </a:lvl2pPr>
            <a:lvl3pPr marL="932597" indent="0">
              <a:buNone/>
              <a:defRPr sz="1836" b="1"/>
            </a:lvl3pPr>
            <a:lvl4pPr marL="1398895" indent="0">
              <a:buNone/>
              <a:defRPr sz="1632" b="1"/>
            </a:lvl4pPr>
            <a:lvl5pPr marL="1865193" indent="0">
              <a:buNone/>
              <a:defRPr sz="1632" b="1"/>
            </a:lvl5pPr>
            <a:lvl6pPr marL="2331491" indent="0">
              <a:buNone/>
              <a:defRPr sz="1632" b="1"/>
            </a:lvl6pPr>
            <a:lvl7pPr marL="2797790" indent="0">
              <a:buNone/>
              <a:defRPr sz="1632" b="1"/>
            </a:lvl7pPr>
            <a:lvl8pPr marL="3264088" indent="0">
              <a:buNone/>
              <a:defRPr sz="1632" b="1"/>
            </a:lvl8pPr>
            <a:lvl9pPr marL="3730386" indent="0">
              <a:buNone/>
              <a:defRPr sz="163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750250" y="2882004"/>
            <a:ext cx="5287122" cy="26520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09696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839" y="969908"/>
            <a:ext cx="12035939" cy="906412"/>
          </a:xfrm>
        </p:spPr>
        <p:txBody>
          <a:bodyPr>
            <a:normAutofit/>
          </a:bodyPr>
          <a:lstStyle>
            <a:lvl1pPr>
              <a:defRPr sz="408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36358057"/>
      </p:ext>
    </p:extLst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192489"/>
      </p:ext>
    </p:extLst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814078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>
              <a:defRPr sz="3264"/>
            </a:lvl1pPr>
            <a:lvl2pPr>
              <a:defRPr sz="2856"/>
            </a:lvl2pPr>
            <a:lvl3pPr>
              <a:defRPr sz="2448"/>
            </a:lvl3pPr>
            <a:lvl4pPr>
              <a:defRPr sz="2040"/>
            </a:lvl4pPr>
            <a:lvl5pPr>
              <a:defRPr sz="2040"/>
            </a:lvl5pPr>
            <a:lvl6pPr>
              <a:defRPr sz="2040"/>
            </a:lvl6pPr>
            <a:lvl7pPr>
              <a:defRPr sz="2040"/>
            </a:lvl7pPr>
            <a:lvl8pPr>
              <a:defRPr sz="2040"/>
            </a:lvl8pPr>
            <a:lvl9pPr>
              <a:defRPr sz="20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6148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628" y="466302"/>
            <a:ext cx="4011087" cy="1632056"/>
          </a:xfrm>
        </p:spPr>
        <p:txBody>
          <a:bodyPr anchor="b"/>
          <a:lstStyle>
            <a:lvl1pPr>
              <a:defRPr sz="3264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87122" y="1007083"/>
            <a:ext cx="6295965" cy="4970646"/>
          </a:xfrm>
        </p:spPr>
        <p:txBody>
          <a:bodyPr/>
          <a:lstStyle>
            <a:lvl1pPr marL="0" indent="0">
              <a:buNone/>
              <a:defRPr sz="3264"/>
            </a:lvl1pPr>
            <a:lvl2pPr marL="466298" indent="0">
              <a:buNone/>
              <a:defRPr sz="2856"/>
            </a:lvl2pPr>
            <a:lvl3pPr marL="932597" indent="0">
              <a:buNone/>
              <a:defRPr sz="2448"/>
            </a:lvl3pPr>
            <a:lvl4pPr marL="1398895" indent="0">
              <a:buNone/>
              <a:defRPr sz="2040"/>
            </a:lvl4pPr>
            <a:lvl5pPr marL="1865193" indent="0">
              <a:buNone/>
              <a:defRPr sz="2040"/>
            </a:lvl5pPr>
            <a:lvl6pPr marL="2331491" indent="0">
              <a:buNone/>
              <a:defRPr sz="2040"/>
            </a:lvl6pPr>
            <a:lvl7pPr marL="2797790" indent="0">
              <a:buNone/>
              <a:defRPr sz="2040"/>
            </a:lvl7pPr>
            <a:lvl8pPr marL="3264088" indent="0">
              <a:buNone/>
              <a:defRPr sz="2040"/>
            </a:lvl8pPr>
            <a:lvl9pPr marL="3730386" indent="0">
              <a:buNone/>
              <a:defRPr sz="204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628" y="2098357"/>
            <a:ext cx="4011087" cy="3887467"/>
          </a:xfrm>
        </p:spPr>
        <p:txBody>
          <a:bodyPr/>
          <a:lstStyle>
            <a:lvl1pPr marL="0" indent="0">
              <a:buNone/>
              <a:defRPr sz="1632"/>
            </a:lvl1pPr>
            <a:lvl2pPr marL="466298" indent="0">
              <a:buNone/>
              <a:defRPr sz="1428"/>
            </a:lvl2pPr>
            <a:lvl3pPr marL="932597" indent="0">
              <a:buNone/>
              <a:defRPr sz="1224"/>
            </a:lvl3pPr>
            <a:lvl4pPr marL="1398895" indent="0">
              <a:buNone/>
              <a:defRPr sz="1020"/>
            </a:lvl4pPr>
            <a:lvl5pPr marL="1865193" indent="0">
              <a:buNone/>
              <a:defRPr sz="1020"/>
            </a:lvl5pPr>
            <a:lvl6pPr marL="2331491" indent="0">
              <a:buNone/>
              <a:defRPr sz="1020"/>
            </a:lvl6pPr>
            <a:lvl7pPr marL="2797790" indent="0">
              <a:buNone/>
              <a:defRPr sz="1020"/>
            </a:lvl7pPr>
            <a:lvl8pPr marL="3264088" indent="0">
              <a:buNone/>
              <a:defRPr sz="1020"/>
            </a:lvl8pPr>
            <a:lvl9pPr marL="3730386" indent="0">
              <a:buNone/>
              <a:defRPr sz="10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55003936-B97D-44F3-A325-3E1B5DC6A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9021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55003936-B97D-44F3-A325-3E1B5DC6A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45163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9852" y="372394"/>
            <a:ext cx="2681615" cy="592753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5008" y="372394"/>
            <a:ext cx="7889389" cy="59275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5008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C98A6C2D-5F0D-44E2-A5D6-62ED55B9FBA1}" type="datetimeFigureOut">
              <a:rPr lang="en-US" smtClean="0"/>
              <a:t>06-Jul-17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19583" y="6482889"/>
            <a:ext cx="4197310" cy="37239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83260" y="6482889"/>
            <a:ext cx="2798207" cy="372394"/>
          </a:xfrm>
          <a:prstGeom prst="rect">
            <a:avLst/>
          </a:prstGeom>
        </p:spPr>
        <p:txBody>
          <a:bodyPr/>
          <a:lstStyle/>
          <a:p>
            <a:fld id="{55003936-B97D-44F3-A325-3E1B5DC6AF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116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4"/>
            <a:ext cx="5486399" cy="2275495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4"/>
            <a:ext cx="5486399" cy="2275495"/>
          </a:xfrm>
        </p:spPr>
        <p:txBody>
          <a:bodyPr wrap="square">
            <a:spAutoFit/>
          </a:bodyPr>
          <a:lstStyle>
            <a:lvl1pPr marL="287227" indent="-287227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8"/>
            </a:lvl1pPr>
            <a:lvl2pPr marL="530962" indent="-233105">
              <a:defRPr sz="2400"/>
            </a:lvl2pPr>
            <a:lvl3pPr marL="699316" indent="-168355">
              <a:tabLst/>
              <a:defRPr sz="2000"/>
            </a:lvl3pPr>
            <a:lvl4pPr marL="880619" indent="-181305">
              <a:defRPr/>
            </a:lvl4pPr>
            <a:lvl5pPr marL="1048973" indent="-168355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0098453"/>
      </p:ext>
    </p:extLst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0" y="0"/>
            <a:ext cx="12436475" cy="6994525"/>
          </a:xfrm>
          <a:prstGeom prst="rect">
            <a:avLst/>
          </a:prstGeom>
          <a:solidFill>
            <a:srgbClr val="003C6C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66368" y="1753146"/>
            <a:ext cx="4187387" cy="3488234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1026009" y="6064483"/>
            <a:ext cx="5440958" cy="542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56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Cloud Solution Provider</a:t>
            </a:r>
            <a:endParaRPr lang="en-US" sz="2856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7" name="Freeform 6"/>
          <p:cNvSpPr>
            <a:spLocks noChangeAspect="1" noEditPoints="1"/>
          </p:cNvSpPr>
          <p:nvPr userDrawn="1"/>
        </p:nvSpPr>
        <p:spPr bwMode="black">
          <a:xfrm>
            <a:off x="466368" y="6145269"/>
            <a:ext cx="559641" cy="348505"/>
          </a:xfrm>
          <a:custGeom>
            <a:avLst/>
            <a:gdLst>
              <a:gd name="T0" fmla="*/ 1277 w 1355"/>
              <a:gd name="T1" fmla="*/ 371 h 843"/>
              <a:gd name="T2" fmla="*/ 1157 w 1355"/>
              <a:gd name="T3" fmla="*/ 298 h 843"/>
              <a:gd name="T4" fmla="*/ 1157 w 1355"/>
              <a:gd name="T5" fmla="*/ 277 h 843"/>
              <a:gd name="T6" fmla="*/ 1080 w 1355"/>
              <a:gd name="T7" fmla="*/ 83 h 843"/>
              <a:gd name="T8" fmla="*/ 888 w 1355"/>
              <a:gd name="T9" fmla="*/ 0 h 843"/>
              <a:gd name="T10" fmla="*/ 650 w 1355"/>
              <a:gd name="T11" fmla="*/ 135 h 843"/>
              <a:gd name="T12" fmla="*/ 544 w 1355"/>
              <a:gd name="T13" fmla="*/ 114 h 843"/>
              <a:gd name="T14" fmla="*/ 353 w 1355"/>
              <a:gd name="T15" fmla="*/ 189 h 843"/>
              <a:gd name="T16" fmla="*/ 287 w 1355"/>
              <a:gd name="T17" fmla="*/ 287 h 843"/>
              <a:gd name="T18" fmla="*/ 275 w 1355"/>
              <a:gd name="T19" fmla="*/ 287 h 843"/>
              <a:gd name="T20" fmla="*/ 82 w 1355"/>
              <a:gd name="T21" fmla="*/ 370 h 843"/>
              <a:gd name="T22" fmla="*/ 0 w 1355"/>
              <a:gd name="T23" fmla="*/ 565 h 843"/>
              <a:gd name="T24" fmla="*/ 82 w 1355"/>
              <a:gd name="T25" fmla="*/ 760 h 843"/>
              <a:gd name="T26" fmla="*/ 275 w 1355"/>
              <a:gd name="T27" fmla="*/ 843 h 843"/>
              <a:gd name="T28" fmla="*/ 1080 w 1355"/>
              <a:gd name="T29" fmla="*/ 843 h 843"/>
              <a:gd name="T30" fmla="*/ 1277 w 1355"/>
              <a:gd name="T31" fmla="*/ 760 h 843"/>
              <a:gd name="T32" fmla="*/ 1355 w 1355"/>
              <a:gd name="T33" fmla="*/ 565 h 843"/>
              <a:gd name="T34" fmla="*/ 1277 w 1355"/>
              <a:gd name="T35" fmla="*/ 371 h 843"/>
              <a:gd name="T36" fmla="*/ 1080 w 1355"/>
              <a:gd name="T37" fmla="*/ 766 h 843"/>
              <a:gd name="T38" fmla="*/ 275 w 1355"/>
              <a:gd name="T39" fmla="*/ 766 h 843"/>
              <a:gd name="T40" fmla="*/ 76 w 1355"/>
              <a:gd name="T41" fmla="*/ 565 h 843"/>
              <a:gd name="T42" fmla="*/ 275 w 1355"/>
              <a:gd name="T43" fmla="*/ 364 h 843"/>
              <a:gd name="T44" fmla="*/ 346 w 1355"/>
              <a:gd name="T45" fmla="*/ 381 h 843"/>
              <a:gd name="T46" fmla="*/ 544 w 1355"/>
              <a:gd name="T47" fmla="*/ 191 h 843"/>
              <a:gd name="T48" fmla="*/ 689 w 1355"/>
              <a:gd name="T49" fmla="*/ 255 h 843"/>
              <a:gd name="T50" fmla="*/ 888 w 1355"/>
              <a:gd name="T51" fmla="*/ 77 h 843"/>
              <a:gd name="T52" fmla="*/ 1080 w 1355"/>
              <a:gd name="T53" fmla="*/ 277 h 843"/>
              <a:gd name="T54" fmla="*/ 1064 w 1355"/>
              <a:gd name="T55" fmla="*/ 370 h 843"/>
              <a:gd name="T56" fmla="*/ 1080 w 1355"/>
              <a:gd name="T57" fmla="*/ 364 h 843"/>
              <a:gd name="T58" fmla="*/ 1278 w 1355"/>
              <a:gd name="T59" fmla="*/ 565 h 843"/>
              <a:gd name="T60" fmla="*/ 1080 w 1355"/>
              <a:gd name="T61" fmla="*/ 766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55" h="843">
                <a:moveTo>
                  <a:pt x="1277" y="371"/>
                </a:moveTo>
                <a:cubicBezTo>
                  <a:pt x="1242" y="335"/>
                  <a:pt x="1201" y="311"/>
                  <a:pt x="1157" y="298"/>
                </a:cubicBezTo>
                <a:cubicBezTo>
                  <a:pt x="1157" y="291"/>
                  <a:pt x="1157" y="285"/>
                  <a:pt x="1157" y="277"/>
                </a:cubicBezTo>
                <a:cubicBezTo>
                  <a:pt x="1157" y="205"/>
                  <a:pt x="1130" y="136"/>
                  <a:pt x="1080" y="83"/>
                </a:cubicBezTo>
                <a:cubicBezTo>
                  <a:pt x="1028" y="29"/>
                  <a:pt x="959" y="0"/>
                  <a:pt x="888" y="0"/>
                </a:cubicBezTo>
                <a:cubicBezTo>
                  <a:pt x="789" y="0"/>
                  <a:pt x="700" y="54"/>
                  <a:pt x="650" y="135"/>
                </a:cubicBezTo>
                <a:cubicBezTo>
                  <a:pt x="618" y="121"/>
                  <a:pt x="581" y="114"/>
                  <a:pt x="544" y="114"/>
                </a:cubicBezTo>
                <a:cubicBezTo>
                  <a:pt x="471" y="114"/>
                  <a:pt x="404" y="141"/>
                  <a:pt x="353" y="189"/>
                </a:cubicBezTo>
                <a:cubicBezTo>
                  <a:pt x="324" y="217"/>
                  <a:pt x="302" y="250"/>
                  <a:pt x="287" y="287"/>
                </a:cubicBezTo>
                <a:cubicBezTo>
                  <a:pt x="283" y="287"/>
                  <a:pt x="279" y="287"/>
                  <a:pt x="275" y="287"/>
                </a:cubicBezTo>
                <a:cubicBezTo>
                  <a:pt x="203" y="287"/>
                  <a:pt x="134" y="317"/>
                  <a:pt x="82" y="370"/>
                </a:cubicBezTo>
                <a:cubicBezTo>
                  <a:pt x="29" y="422"/>
                  <a:pt x="0" y="492"/>
                  <a:pt x="0" y="565"/>
                </a:cubicBezTo>
                <a:cubicBezTo>
                  <a:pt x="0" y="638"/>
                  <a:pt x="29" y="707"/>
                  <a:pt x="82" y="760"/>
                </a:cubicBezTo>
                <a:cubicBezTo>
                  <a:pt x="134" y="814"/>
                  <a:pt x="203" y="843"/>
                  <a:pt x="275" y="843"/>
                </a:cubicBezTo>
                <a:cubicBezTo>
                  <a:pt x="1080" y="843"/>
                  <a:pt x="1080" y="843"/>
                  <a:pt x="1080" y="843"/>
                </a:cubicBezTo>
                <a:cubicBezTo>
                  <a:pt x="1155" y="843"/>
                  <a:pt x="1224" y="814"/>
                  <a:pt x="1277" y="760"/>
                </a:cubicBezTo>
                <a:cubicBezTo>
                  <a:pt x="1327" y="707"/>
                  <a:pt x="1355" y="638"/>
                  <a:pt x="1355" y="565"/>
                </a:cubicBezTo>
                <a:cubicBezTo>
                  <a:pt x="1355" y="492"/>
                  <a:pt x="1327" y="422"/>
                  <a:pt x="1277" y="371"/>
                </a:cubicBezTo>
                <a:close/>
                <a:moveTo>
                  <a:pt x="1080" y="766"/>
                </a:moveTo>
                <a:cubicBezTo>
                  <a:pt x="1080" y="766"/>
                  <a:pt x="437" y="766"/>
                  <a:pt x="275" y="766"/>
                </a:cubicBezTo>
                <a:cubicBezTo>
                  <a:pt x="167" y="766"/>
                  <a:pt x="76" y="674"/>
                  <a:pt x="76" y="565"/>
                </a:cubicBezTo>
                <a:cubicBezTo>
                  <a:pt x="76" y="457"/>
                  <a:pt x="167" y="364"/>
                  <a:pt x="275" y="364"/>
                </a:cubicBezTo>
                <a:cubicBezTo>
                  <a:pt x="302" y="364"/>
                  <a:pt x="324" y="370"/>
                  <a:pt x="346" y="381"/>
                </a:cubicBezTo>
                <a:cubicBezTo>
                  <a:pt x="351" y="272"/>
                  <a:pt x="437" y="191"/>
                  <a:pt x="544" y="191"/>
                </a:cubicBezTo>
                <a:cubicBezTo>
                  <a:pt x="603" y="191"/>
                  <a:pt x="650" y="213"/>
                  <a:pt x="689" y="255"/>
                </a:cubicBezTo>
                <a:cubicBezTo>
                  <a:pt x="699" y="158"/>
                  <a:pt x="785" y="77"/>
                  <a:pt x="888" y="77"/>
                </a:cubicBezTo>
                <a:cubicBezTo>
                  <a:pt x="994" y="77"/>
                  <a:pt x="1080" y="169"/>
                  <a:pt x="1080" y="277"/>
                </a:cubicBezTo>
                <a:cubicBezTo>
                  <a:pt x="1080" y="311"/>
                  <a:pt x="1075" y="343"/>
                  <a:pt x="1064" y="370"/>
                </a:cubicBezTo>
                <a:cubicBezTo>
                  <a:pt x="1069" y="364"/>
                  <a:pt x="1075" y="364"/>
                  <a:pt x="1080" y="364"/>
                </a:cubicBezTo>
                <a:cubicBezTo>
                  <a:pt x="1192" y="364"/>
                  <a:pt x="1278" y="457"/>
                  <a:pt x="1278" y="565"/>
                </a:cubicBezTo>
                <a:cubicBezTo>
                  <a:pt x="1278" y="674"/>
                  <a:pt x="1192" y="766"/>
                  <a:pt x="1080" y="7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 dirty="0"/>
          </a:p>
        </p:txBody>
      </p:sp>
    </p:spTree>
    <p:extLst>
      <p:ext uri="{BB962C8B-B14F-4D97-AF65-F5344CB8AC3E}">
        <p14:creationId xmlns:p14="http://schemas.microsoft.com/office/powerpoint/2010/main" val="157355706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 bwMode="auto">
          <a:xfrm>
            <a:off x="0" y="0"/>
            <a:ext cx="12436475" cy="6994525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521" tIns="149217" rIns="186521" bIns="14921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02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8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>
            <p:custDataLst>
              <p:tags r:id="rId1"/>
            </p:custData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187" y="2956960"/>
            <a:ext cx="2938889" cy="108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01053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" y="3"/>
            <a:ext cx="12436474" cy="7000686"/>
          </a:xfrm>
          <a:prstGeom prst="rect">
            <a:avLst/>
          </a:prstGeom>
          <a:effectLst/>
        </p:spPr>
      </p:pic>
      <p:sp>
        <p:nvSpPr>
          <p:cNvPr id="15" name="Rectangle 14"/>
          <p:cNvSpPr/>
          <p:nvPr userDrawn="1"/>
        </p:nvSpPr>
        <p:spPr>
          <a:xfrm flipH="1">
            <a:off x="0" y="-7911"/>
            <a:ext cx="12436475" cy="7002436"/>
          </a:xfrm>
          <a:prstGeom prst="rect">
            <a:avLst/>
          </a:prstGeom>
          <a:gradFill>
            <a:gsLst>
              <a:gs pos="55000">
                <a:srgbClr val="000000">
                  <a:lumMod val="0"/>
                  <a:alpha val="0"/>
                </a:srgbClr>
              </a:gs>
              <a:gs pos="100000">
                <a:srgbClr val="000000">
                  <a:lumMod val="0"/>
                  <a:alpha val="54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200" y="488950"/>
            <a:ext cx="1645920" cy="352580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 bwMode="auto">
          <a:xfrm>
            <a:off x="279401" y="2211694"/>
            <a:ext cx="6665919" cy="3804892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02" tIns="146241" rIns="182802" bIns="14624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193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2168525"/>
            <a:ext cx="6523969" cy="2784635"/>
          </a:xfrm>
          <a:noFill/>
        </p:spPr>
        <p:txBody>
          <a:bodyPr lIns="146304" tIns="91440" rIns="146304" bIns="91440" anchor="t" anchorCtr="0"/>
          <a:lstStyle>
            <a:lvl1pPr>
              <a:defRPr sz="5913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4965702"/>
            <a:ext cx="6525620" cy="9304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56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4649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09" y="-1"/>
            <a:ext cx="12433366" cy="6999306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 flipH="1">
            <a:off x="0" y="-7911"/>
            <a:ext cx="12436475" cy="7002436"/>
          </a:xfrm>
          <a:prstGeom prst="rect">
            <a:avLst/>
          </a:prstGeom>
          <a:gradFill>
            <a:gsLst>
              <a:gs pos="55000">
                <a:srgbClr val="000000">
                  <a:lumMod val="0"/>
                  <a:alpha val="0"/>
                </a:srgbClr>
              </a:gs>
              <a:gs pos="100000">
                <a:srgbClr val="000000">
                  <a:lumMod val="0"/>
                  <a:alpha val="54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279401" y="2211694"/>
            <a:ext cx="6665919" cy="3804892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02" tIns="146241" rIns="182802" bIns="146241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193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200" y="488950"/>
            <a:ext cx="1645920" cy="352580"/>
          </a:xfrm>
          <a:prstGeom prst="rect">
            <a:avLst/>
          </a:prstGeom>
        </p:spPr>
      </p:pic>
      <p:sp>
        <p:nvSpPr>
          <p:cNvPr id="1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638" y="2168525"/>
            <a:ext cx="6523969" cy="2784635"/>
          </a:xfrm>
          <a:noFill/>
        </p:spPr>
        <p:txBody>
          <a:bodyPr lIns="146304" tIns="91440" rIns="146304" bIns="91440" anchor="t" anchorCtr="0"/>
          <a:lstStyle>
            <a:lvl1pPr>
              <a:defRPr sz="5913" spc="-100" baseline="0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2986" y="4965702"/>
            <a:ext cx="6525620" cy="930425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2856">
                <a:gradFill>
                  <a:gsLst>
                    <a:gs pos="76250">
                      <a:srgbClr val="FFFFFF"/>
                    </a:gs>
                    <a:gs pos="51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7887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gradFill flip="none" rotWithShape="1">
          <a:gsLst>
            <a:gs pos="25000">
              <a:schemeClr val="tx1"/>
            </a:gs>
            <a:gs pos="80000">
              <a:schemeClr val="tx1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540" y="4521200"/>
            <a:ext cx="6399213" cy="1263646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2856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702" y="2117165"/>
            <a:ext cx="8229535" cy="2387102"/>
          </a:xfrm>
          <a:noFill/>
        </p:spPr>
        <p:txBody>
          <a:bodyPr lIns="146304" tIns="91440" rIns="146304" bIns="91440" anchor="t" anchorCtr="0"/>
          <a:lstStyle>
            <a:lvl1pPr>
              <a:defRPr sz="5913" spc="-1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invGray">
          <a:xfrm>
            <a:off x="457200" y="488950"/>
            <a:ext cx="1645920" cy="352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47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95368" y="1152144"/>
            <a:ext cx="11887200" cy="1804096"/>
          </a:xfrm>
        </p:spPr>
        <p:txBody>
          <a:bodyPr/>
          <a:lstStyle>
            <a:lvl1pPr marL="0" indent="0">
              <a:buNone/>
              <a:defRPr sz="3264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spcAft>
                <a:spcPts val="700"/>
              </a:spcAft>
              <a:buFontTx/>
              <a:buNone/>
              <a:defRPr sz="2000"/>
            </a:lvl2pPr>
            <a:lvl3pPr marL="228469" indent="0">
              <a:spcBef>
                <a:spcPts val="0"/>
              </a:spcBef>
              <a:spcAft>
                <a:spcPts val="700"/>
              </a:spcAft>
              <a:buNone/>
              <a:defRPr/>
            </a:lvl3pPr>
            <a:lvl4pPr marL="456937" indent="0">
              <a:spcBef>
                <a:spcPts val="0"/>
              </a:spcBef>
              <a:spcAft>
                <a:spcPts val="700"/>
              </a:spcAft>
              <a:buNone/>
              <a:defRPr/>
            </a:lvl4pPr>
            <a:lvl5pPr marL="685405" indent="0">
              <a:spcBef>
                <a:spcPts val="0"/>
              </a:spcBef>
              <a:spcAft>
                <a:spcPts val="700"/>
              </a:spcAft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8463746"/>
      </p:ext>
    </p:extLst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39" y="295277"/>
            <a:ext cx="11889564" cy="84018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1" y="1155939"/>
            <a:ext cx="11887200" cy="168963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469" indent="0">
              <a:buNone/>
              <a:defRPr/>
            </a:lvl3pPr>
            <a:lvl4pPr marL="456937" indent="0">
              <a:buNone/>
              <a:defRPr/>
            </a:lvl4pPr>
            <a:lvl5pPr marL="68540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61132411"/>
      </p:ext>
    </p:extLst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lines 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640" y="295275"/>
            <a:ext cx="11944349" cy="140117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41" y="1730638"/>
            <a:ext cx="11887200" cy="487890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469" indent="0">
              <a:buNone/>
              <a:defRPr/>
            </a:lvl3pPr>
            <a:lvl4pPr marL="456937" indent="0">
              <a:buNone/>
              <a:defRPr/>
            </a:lvl4pPr>
            <a:lvl5pPr marL="68540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9678074"/>
      </p:ext>
    </p:extLst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6"/>
            <a:ext cx="11887200" cy="1833707"/>
          </a:xfrm>
        </p:spPr>
        <p:txBody>
          <a:bodyPr>
            <a:spAutoFit/>
          </a:bodyPr>
          <a:lstStyle>
            <a:lvl1pPr>
              <a:defRPr sz="35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0647062"/>
      </p:ext>
    </p:extLst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1" y="1152146"/>
            <a:ext cx="11887200" cy="1833707"/>
          </a:xfrm>
        </p:spPr>
        <p:txBody>
          <a:bodyPr>
            <a:spAutoFit/>
          </a:bodyPr>
          <a:lstStyle>
            <a:lvl1pPr>
              <a:defRPr sz="3597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113467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85883588"/>
      </p:ext>
    </p:extLst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2" y="1152145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642" indent="0">
              <a:buNone/>
              <a:tabLst/>
              <a:defRPr sz="2000"/>
            </a:lvl3pPr>
            <a:lvl4pPr marL="460110" indent="0">
              <a:buNone/>
              <a:defRPr/>
            </a:lvl4pPr>
            <a:lvl5pPr marL="685405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5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0"/>
            </a:lvl2pPr>
            <a:lvl3pPr marL="231642" indent="0">
              <a:buNone/>
              <a:tabLst/>
              <a:defRPr sz="2000"/>
            </a:lvl3pPr>
            <a:lvl4pPr marL="460110" indent="0">
              <a:buNone/>
              <a:defRPr/>
            </a:lvl4pPr>
            <a:lvl5pPr marL="685405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1048"/>
      </p:ext>
    </p:extLst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2" y="1152145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7"/>
            </a:lvl1pPr>
            <a:lvl2pPr marL="0" indent="0">
              <a:buNone/>
              <a:defRPr sz="2000"/>
            </a:lvl2pPr>
            <a:lvl3pPr marL="231642" indent="0">
              <a:buNone/>
              <a:tabLst/>
              <a:defRPr sz="2000"/>
            </a:lvl3pPr>
            <a:lvl4pPr marL="460110" indent="0">
              <a:buNone/>
              <a:defRPr/>
            </a:lvl4pPr>
            <a:lvl5pPr marL="685405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5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7"/>
            </a:lvl1pPr>
            <a:lvl2pPr marL="0" indent="0">
              <a:buNone/>
              <a:defRPr sz="2000"/>
            </a:lvl2pPr>
            <a:lvl3pPr marL="231642" indent="0">
              <a:buNone/>
              <a:tabLst/>
              <a:defRPr sz="2000"/>
            </a:lvl3pPr>
            <a:lvl4pPr marL="460110" indent="0">
              <a:buNone/>
              <a:defRPr/>
            </a:lvl4pPr>
            <a:lvl5pPr marL="685405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535337"/>
      </p:ext>
    </p:extLst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76085" y="2211696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7"/>
            </a:lvl1pPr>
            <a:lvl2pPr marL="0" indent="0">
              <a:buNone/>
              <a:defRPr sz="2000"/>
            </a:lvl2pPr>
            <a:lvl3pPr marL="231642" indent="0">
              <a:buNone/>
              <a:tabLst/>
              <a:defRPr sz="2000"/>
            </a:lvl3pPr>
            <a:lvl4pPr marL="460110" indent="0">
              <a:buNone/>
              <a:defRPr/>
            </a:lvl4pPr>
            <a:lvl5pPr marL="685405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478852" y="2211696"/>
            <a:ext cx="5486399" cy="2318583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itchFamily="2" charset="2"/>
              <a:buNone/>
              <a:defRPr sz="3597"/>
            </a:lvl1pPr>
            <a:lvl2pPr marL="0" indent="0">
              <a:buNone/>
              <a:defRPr sz="2000"/>
            </a:lvl2pPr>
            <a:lvl3pPr marL="231642" indent="0">
              <a:buNone/>
              <a:tabLst/>
              <a:defRPr sz="2000"/>
            </a:lvl3pPr>
            <a:lvl4pPr marL="460110" indent="0">
              <a:buNone/>
              <a:defRPr/>
            </a:lvl4pPr>
            <a:lvl5pPr marL="685405" indent="0">
              <a:buNone/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74641" y="1155941"/>
            <a:ext cx="11887200" cy="48968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0"/>
            </a:lvl2pPr>
            <a:lvl3pPr marL="228469" indent="0">
              <a:buNone/>
              <a:defRPr/>
            </a:lvl3pPr>
            <a:lvl4pPr marL="456937" indent="0">
              <a:buNone/>
              <a:defRPr/>
            </a:lvl4pPr>
            <a:lvl5pPr marL="68540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3958736"/>
      </p:ext>
    </p:extLst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2" y="1152145"/>
            <a:ext cx="5486399" cy="2275495"/>
          </a:xfrm>
        </p:spPr>
        <p:txBody>
          <a:bodyPr wrap="square">
            <a:spAutoFit/>
          </a:bodyPr>
          <a:lstStyle>
            <a:lvl1pPr marL="287172" indent="-28717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860" indent="-233060">
              <a:defRPr sz="2400"/>
            </a:lvl2pPr>
            <a:lvl3pPr marL="699181" indent="-168322">
              <a:tabLst/>
              <a:defRPr sz="2000"/>
            </a:lvl3pPr>
            <a:lvl4pPr marL="880450" indent="-181270">
              <a:defRPr/>
            </a:lvl4pPr>
            <a:lvl5pPr marL="1048771" indent="-168322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5"/>
            <a:ext cx="5486399" cy="2275495"/>
          </a:xfrm>
        </p:spPr>
        <p:txBody>
          <a:bodyPr wrap="square">
            <a:spAutoFit/>
          </a:bodyPr>
          <a:lstStyle>
            <a:lvl1pPr marL="287172" indent="-287172">
              <a:spcBef>
                <a:spcPts val="1224"/>
              </a:spcBef>
              <a:buClr>
                <a:schemeClr val="tx2"/>
              </a:buClr>
              <a:buFont typeface="Arial" pitchFamily="34" charset="0"/>
              <a:buChar char="•"/>
              <a:defRPr sz="3197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0860" indent="-233060">
              <a:defRPr sz="2400"/>
            </a:lvl2pPr>
            <a:lvl3pPr marL="699181" indent="-168322">
              <a:tabLst/>
              <a:defRPr sz="2000"/>
            </a:lvl3pPr>
            <a:lvl4pPr marL="880450" indent="-181270">
              <a:defRPr/>
            </a:lvl4pPr>
            <a:lvl5pPr marL="1048771" indent="-168322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230768"/>
      </p:ext>
    </p:extLst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642" y="1152145"/>
            <a:ext cx="5486399" cy="2275495"/>
          </a:xfrm>
        </p:spPr>
        <p:txBody>
          <a:bodyPr wrap="square">
            <a:spAutoFit/>
          </a:bodyPr>
          <a:lstStyle>
            <a:lvl1pPr marL="287172" indent="-28717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7"/>
            </a:lvl1pPr>
            <a:lvl2pPr marL="530860" indent="-233060">
              <a:defRPr sz="2400"/>
            </a:lvl2pPr>
            <a:lvl3pPr marL="699181" indent="-168322">
              <a:tabLst/>
              <a:defRPr sz="2000"/>
            </a:lvl3pPr>
            <a:lvl4pPr marL="880450" indent="-181270">
              <a:defRPr/>
            </a:lvl4pPr>
            <a:lvl5pPr marL="1048771" indent="-168322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75439" y="1152145"/>
            <a:ext cx="5486399" cy="2275495"/>
          </a:xfrm>
        </p:spPr>
        <p:txBody>
          <a:bodyPr wrap="square">
            <a:spAutoFit/>
          </a:bodyPr>
          <a:lstStyle>
            <a:lvl1pPr marL="287172" indent="-287172">
              <a:spcBef>
                <a:spcPts val="1224"/>
              </a:spcBef>
              <a:buClr>
                <a:schemeClr val="tx1"/>
              </a:buClr>
              <a:buFont typeface="Arial" pitchFamily="34" charset="0"/>
              <a:buChar char="•"/>
              <a:defRPr sz="3197"/>
            </a:lvl1pPr>
            <a:lvl2pPr marL="530860" indent="-233060">
              <a:defRPr sz="2400"/>
            </a:lvl2pPr>
            <a:lvl3pPr marL="699181" indent="-168322">
              <a:tabLst/>
              <a:defRPr sz="2000"/>
            </a:lvl3pPr>
            <a:lvl4pPr marL="880450" indent="-181270">
              <a:defRPr/>
            </a:lvl4pPr>
            <a:lvl5pPr marL="1048771" indent="-168322"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2424964"/>
      </p:ext>
    </p:extLst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3080065"/>
      </p:ext>
    </p:extLst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b" anchorCtr="0"/>
          <a:lstStyle>
            <a:lvl1pPr>
              <a:defRPr sz="7194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1" y="3954466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97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689800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b" anchorCtr="0"/>
          <a:lstStyle>
            <a:lvl1pPr>
              <a:defRPr lang="en-US" sz="7194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3922223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288212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4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743475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28803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4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5184413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b" anchorCtr="0"/>
          <a:lstStyle>
            <a:lvl1pPr>
              <a:defRPr sz="7196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640" y="3954465"/>
            <a:ext cx="10058401" cy="1829593"/>
          </a:xfrm>
          <a:noFill/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sz="3598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898699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41" y="2880362"/>
            <a:ext cx="11887200" cy="118186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194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60295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2418941"/>
      </p:ext>
    </p:extLst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4950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38626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72186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1" y="1212849"/>
            <a:ext cx="12436475" cy="5781676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18" tIns="46618" rIns="46618" bIns="466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1935" fontAlgn="base">
              <a:spcBef>
                <a:spcPct val="0"/>
              </a:spcBef>
              <a:spcAft>
                <a:spcPct val="0"/>
              </a:spcAft>
            </a:pPr>
            <a:endParaRPr lang="en-US" sz="18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638" y="1152144"/>
            <a:ext cx="11887199" cy="1792157"/>
          </a:xfrm>
        </p:spPr>
        <p:txBody>
          <a:bodyPr/>
          <a:lstStyle>
            <a:lvl1pPr marL="0" indent="0">
              <a:buNone/>
              <a:defRPr sz="3297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354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26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09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39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235"/>
      </p:ext>
    </p:extLst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&amp;A">
    <p:bg>
      <p:bgPr>
        <a:solidFill>
          <a:srgbClr val="0078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9766" y="3101945"/>
            <a:ext cx="7376710" cy="3670791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732865" y="1048871"/>
            <a:ext cx="7658100" cy="1312210"/>
          </a:xfrm>
          <a:prstGeom prst="rect">
            <a:avLst/>
          </a:prstGeom>
          <a:noFill/>
        </p:spPr>
        <p:txBody>
          <a:bodyPr wrap="square" lIns="182854" tIns="146283" rIns="182854" bIns="146283" rtlCol="0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198" dirty="0">
                <a:solidFill>
                  <a:schemeClr val="bg1"/>
                </a:solidFill>
                <a:latin typeface="+mj-lt"/>
              </a:rPr>
              <a:t>Q&amp;A</a:t>
            </a:r>
            <a:endParaRPr lang="ru-RU" sz="7198" dirty="0" err="1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905383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losing logo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 userDrawn="1"/>
        </p:nvSpPr>
        <p:spPr bwMode="auto">
          <a:xfrm>
            <a:off x="288987" y="5819467"/>
            <a:ext cx="11659748" cy="888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79234" tIns="143389" rIns="179234" bIns="143389"/>
          <a:lstStyle>
            <a:lvl1pPr>
              <a:defRPr>
                <a:solidFill>
                  <a:schemeClr val="tx1"/>
                </a:solidFill>
                <a:latin typeface="Segoe UI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5pPr>
            <a:lvl6pPr marL="25146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6pPr>
            <a:lvl7pPr marL="29718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7pPr>
            <a:lvl8pPr marL="34290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8pPr>
            <a:lvl9pPr marL="3886200" indent="-228600" defTabSz="931863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Segoe UI" charset="0"/>
                <a:ea typeface="ＭＳ Ｐゴシック" charset="0"/>
              </a:defRPr>
            </a:lvl9pPr>
          </a:lstStyle>
          <a:p>
            <a:pPr defTabSz="913154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© 2017 Microsoft Corporation. All rights reserved. Microsoft, Windows, and other product names are or may be registered trademarks and/or trademarks in the U.S. and/or other countries.</a:t>
            </a:r>
          </a:p>
          <a:p>
            <a:pPr defTabSz="913154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The information herein is for informational purposes only and represents the current view of Microsoft Corporation as of the date of this presentation. Because Microsoft must respond to changing market</a:t>
            </a:r>
          </a:p>
          <a:p>
            <a:pPr defTabSz="913154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conditions, it should not be interpreted to be a commitment on the part of Microsoft, and Microsoft cannot guarantee the accuracy of any information provided after the date of this presentation.</a:t>
            </a:r>
          </a:p>
          <a:p>
            <a:pPr defTabSz="913154" fontAlgn="base">
              <a:lnSpc>
                <a:spcPts val="1176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980" dirty="0">
                <a:solidFill>
                  <a:schemeClr val="bg1"/>
                </a:solidFill>
              </a:rPr>
              <a:t>MICROSOFT MAKES NO WARRANTIES, EXPRESS, IMPLIED OR STATUTORY, AS TO THE INFORMATION IN THIS PRESENTATION.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92850" y="3145041"/>
            <a:ext cx="3288506" cy="70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372551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641" y="1212852"/>
            <a:ext cx="11887200" cy="2443746"/>
          </a:xfrm>
          <a:prstGeom prst="rect">
            <a:avLst/>
          </a:prstGeom>
        </p:spPr>
        <p:txBody>
          <a:bodyPr/>
          <a:lstStyle>
            <a:lvl1pPr marL="290345" indent="-290345">
              <a:buClr>
                <a:schemeClr val="tx1"/>
              </a:buClr>
              <a:buSzPct val="90000"/>
              <a:buFont typeface="Arial" pitchFamily="34" charset="0"/>
              <a:buChar char="•"/>
              <a:defRPr sz="359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172" indent="-280827">
              <a:buClr>
                <a:schemeClr val="tx1"/>
              </a:buClr>
              <a:buSzPct val="90000"/>
              <a:buFont typeface="Arial" pitchFamily="34" charset="0"/>
              <a:buChar char="•"/>
              <a:defRPr sz="3197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1517" indent="-290345">
              <a:buClr>
                <a:schemeClr val="tx1"/>
              </a:buClr>
              <a:buSzPct val="90000"/>
              <a:buFont typeface="Arial" pitchFamily="34" charset="0"/>
              <a:buChar char="•"/>
              <a:defRPr sz="28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89985" indent="-228469">
              <a:buClr>
                <a:schemeClr val="tx1"/>
              </a:buClr>
              <a:buSzPct val="90000"/>
              <a:buFont typeface="Arial" pitchFamily="34" charset="0"/>
              <a:buChar char="•"/>
              <a:defRPr sz="24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8452" indent="-228469">
              <a:buClr>
                <a:schemeClr val="tx1"/>
              </a:buClr>
              <a:buSzPct val="90000"/>
              <a:buFont typeface="Arial" pitchFamily="34" charset="0"/>
              <a:buChar char="•"/>
              <a:defRPr sz="200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" y="6363076"/>
            <a:ext cx="12436476" cy="631450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697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75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639" y="1209973"/>
            <a:ext cx="10056812" cy="2751698"/>
          </a:xfrm>
          <a:noFill/>
        </p:spPr>
        <p:txBody>
          <a:bodyPr tIns="91440" bIns="91440" anchor="b" anchorCtr="0"/>
          <a:lstStyle>
            <a:lvl1pPr>
              <a:defRPr lang="en-US" sz="7196" b="0" kern="1200" cap="none" spc="-100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3657227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26" Type="http://schemas.openxmlformats.org/officeDocument/2006/relationships/slideLayout" Target="../slideLayouts/slideLayout46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45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2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43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slideLayout" Target="../slideLayouts/slideLayout42.xml"/><Relationship Id="rId27" Type="http://schemas.openxmlformats.org/officeDocument/2006/relationships/slideLayout" Target="../slideLayouts/slideLayout47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74.xml"/><Relationship Id="rId18" Type="http://schemas.openxmlformats.org/officeDocument/2006/relationships/slideLayout" Target="../slideLayouts/slideLayout79.xml"/><Relationship Id="rId26" Type="http://schemas.openxmlformats.org/officeDocument/2006/relationships/slideLayout" Target="../slideLayouts/slideLayout87.xml"/><Relationship Id="rId3" Type="http://schemas.openxmlformats.org/officeDocument/2006/relationships/slideLayout" Target="../slideLayouts/slideLayout64.xml"/><Relationship Id="rId21" Type="http://schemas.openxmlformats.org/officeDocument/2006/relationships/slideLayout" Target="../slideLayouts/slideLayout82.xml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78.xml"/><Relationship Id="rId25" Type="http://schemas.openxmlformats.org/officeDocument/2006/relationships/slideLayout" Target="../slideLayouts/slideLayout86.xml"/><Relationship Id="rId2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77.xml"/><Relationship Id="rId20" Type="http://schemas.openxmlformats.org/officeDocument/2006/relationships/slideLayout" Target="../slideLayouts/slideLayout81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24" Type="http://schemas.openxmlformats.org/officeDocument/2006/relationships/slideLayout" Target="../slideLayouts/slideLayout85.xml"/><Relationship Id="rId5" Type="http://schemas.openxmlformats.org/officeDocument/2006/relationships/slideLayout" Target="../slideLayouts/slideLayout66.xml"/><Relationship Id="rId15" Type="http://schemas.openxmlformats.org/officeDocument/2006/relationships/slideLayout" Target="../slideLayouts/slideLayout76.xml"/><Relationship Id="rId23" Type="http://schemas.openxmlformats.org/officeDocument/2006/relationships/slideLayout" Target="../slideLayouts/slideLayout84.xml"/><Relationship Id="rId28" Type="http://schemas.openxmlformats.org/officeDocument/2006/relationships/theme" Target="../theme/theme4.xml"/><Relationship Id="rId10" Type="http://schemas.openxmlformats.org/officeDocument/2006/relationships/slideLayout" Target="../slideLayouts/slideLayout71.xml"/><Relationship Id="rId19" Type="http://schemas.openxmlformats.org/officeDocument/2006/relationships/slideLayout" Target="../slideLayouts/slideLayout80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Relationship Id="rId14" Type="http://schemas.openxmlformats.org/officeDocument/2006/relationships/slideLayout" Target="../slideLayouts/slideLayout75.xml"/><Relationship Id="rId22" Type="http://schemas.openxmlformats.org/officeDocument/2006/relationships/slideLayout" Target="../slideLayouts/slideLayout83.xml"/><Relationship Id="rId27" Type="http://schemas.openxmlformats.org/officeDocument/2006/relationships/slideLayout" Target="../slideLayouts/slideLayout8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820092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155241"/>
            <a:ext cx="11887198" cy="1761195"/>
          </a:xfrm>
          <a:prstGeom prst="rect">
            <a:avLst/>
          </a:prstGeom>
        </p:spPr>
        <p:txBody>
          <a:bodyPr vert="horz" wrap="square" lIns="146304" tIns="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3037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56" r:id="rId1"/>
    <p:sldLayoutId id="2147484757" r:id="rId2"/>
    <p:sldLayoutId id="2147484758" r:id="rId3"/>
    <p:sldLayoutId id="2147484759" r:id="rId4"/>
    <p:sldLayoutId id="2147484760" r:id="rId5"/>
    <p:sldLayoutId id="2147484761" r:id="rId6"/>
    <p:sldLayoutId id="2147484762" r:id="rId7"/>
    <p:sldLayoutId id="2147484763" r:id="rId8"/>
    <p:sldLayoutId id="2147484764" r:id="rId9"/>
    <p:sldLayoutId id="2147484765" r:id="rId10"/>
    <p:sldLayoutId id="2147484766" r:id="rId11"/>
    <p:sldLayoutId id="2147484767" r:id="rId12"/>
    <p:sldLayoutId id="2147484770" r:id="rId13"/>
    <p:sldLayoutId id="2147484771" r:id="rId14"/>
    <p:sldLayoutId id="2147484772" r:id="rId15"/>
    <p:sldLayoutId id="2147484773" r:id="rId16"/>
    <p:sldLayoutId id="2147484774" r:id="rId17"/>
    <p:sldLayoutId id="2147484807" r:id="rId18"/>
    <p:sldLayoutId id="2147484806" r:id="rId19"/>
    <p:sldLayoutId id="2147484777" r:id="rId20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85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244" kern="1200" spc="0" baseline="0">
          <a:solidFill>
            <a:schemeClr val="tx2"/>
          </a:solidFill>
          <a:latin typeface="+mj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3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63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63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91">
          <p15:clr>
            <a:srgbClr val="5ACBF0"/>
          </p15:clr>
        </p15:guide>
        <p15:guide id="2" pos="176">
          <p15:clr>
            <a:srgbClr val="5ACBF0"/>
          </p15:clr>
        </p15:guide>
        <p15:guide id="3" pos="764">
          <p15:clr>
            <a:srgbClr val="5ACBF0"/>
          </p15:clr>
        </p15:guide>
        <p15:guide id="4" pos="1352">
          <p15:clr>
            <a:srgbClr val="5ACBF0"/>
          </p15:clr>
        </p15:guide>
        <p15:guide id="5" pos="1939">
          <p15:clr>
            <a:srgbClr val="5ACBF0"/>
          </p15:clr>
        </p15:guide>
        <p15:guide id="6" pos="2527">
          <p15:clr>
            <a:srgbClr val="5ACBF0"/>
          </p15:clr>
        </p15:guide>
        <p15:guide id="7" pos="3114">
          <p15:clr>
            <a:srgbClr val="5ACBF0"/>
          </p15:clr>
        </p15:guide>
        <p15:guide id="8" pos="3702">
          <p15:clr>
            <a:srgbClr val="5ACBF0"/>
          </p15:clr>
        </p15:guide>
        <p15:guide id="9" pos="4289">
          <p15:clr>
            <a:srgbClr val="5ACBF0"/>
          </p15:clr>
        </p15:guide>
        <p15:guide id="10" pos="4877">
          <p15:clr>
            <a:srgbClr val="5ACBF0"/>
          </p15:clr>
        </p15:guide>
        <p15:guide id="11" pos="5464">
          <p15:clr>
            <a:srgbClr val="5ACBF0"/>
          </p15:clr>
        </p15:guide>
        <p15:guide id="12" pos="6052">
          <p15:clr>
            <a:srgbClr val="5ACBF0"/>
          </p15:clr>
        </p15:guide>
        <p15:guide id="13" pos="6640">
          <p15:clr>
            <a:srgbClr val="5ACBF0"/>
          </p15:clr>
        </p15:guide>
        <p15:guide id="14" pos="7227">
          <p15:clr>
            <a:srgbClr val="5ACBF0"/>
          </p15:clr>
        </p15:guide>
        <p15:guide id="15" pos="7815">
          <p15:clr>
            <a:srgbClr val="5ACBF0"/>
          </p15:clr>
        </p15:guide>
        <p15:guide id="16" pos="293" userDrawn="1">
          <p15:clr>
            <a:srgbClr val="C35EA4"/>
          </p15:clr>
        </p15:guide>
        <p15:guide id="17" pos="7541" userDrawn="1">
          <p15:clr>
            <a:srgbClr val="C35EA4"/>
          </p15:clr>
        </p15:guide>
        <p15:guide id="18" orient="horz" pos="778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1953">
          <p15:clr>
            <a:srgbClr val="5ACBF0"/>
          </p15:clr>
        </p15:guide>
        <p15:guide id="21" orient="horz" pos="2541">
          <p15:clr>
            <a:srgbClr val="5ACBF0"/>
          </p15:clr>
        </p15:guide>
        <p15:guide id="22" orient="horz" pos="3128">
          <p15:clr>
            <a:srgbClr val="5ACBF0"/>
          </p15:clr>
        </p15:guide>
        <p15:guide id="23" orient="horz" pos="3716">
          <p15:clr>
            <a:srgbClr val="5ACBF0"/>
          </p15:clr>
        </p15:guide>
        <p15:guide id="24" orient="horz" pos="4303">
          <p15:clr>
            <a:srgbClr val="5ACBF0"/>
          </p15:clr>
        </p15:guide>
        <p15:guide id="25" orient="horz" pos="308">
          <p15:clr>
            <a:srgbClr val="C35EA4"/>
          </p15:clr>
        </p15:guide>
        <p15:guide id="26" orient="horz" pos="4186">
          <p15:clr>
            <a:srgbClr val="C35EA4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820092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2" y="1155241"/>
            <a:ext cx="11887198" cy="1761195"/>
          </a:xfrm>
          <a:prstGeom prst="rect">
            <a:avLst/>
          </a:prstGeom>
        </p:spPr>
        <p:txBody>
          <a:bodyPr vert="horz" wrap="square" lIns="146304" tIns="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6871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09" r:id="rId1"/>
    <p:sldLayoutId id="2147484810" r:id="rId2"/>
    <p:sldLayoutId id="2147484811" r:id="rId3"/>
    <p:sldLayoutId id="2147484812" r:id="rId4"/>
    <p:sldLayoutId id="2147484813" r:id="rId5"/>
    <p:sldLayoutId id="2147484814" r:id="rId6"/>
    <p:sldLayoutId id="2147484815" r:id="rId7"/>
    <p:sldLayoutId id="2147484816" r:id="rId8"/>
    <p:sldLayoutId id="2147484817" r:id="rId9"/>
    <p:sldLayoutId id="2147484818" r:id="rId10"/>
    <p:sldLayoutId id="2147484819" r:id="rId11"/>
    <p:sldLayoutId id="2147484820" r:id="rId12"/>
    <p:sldLayoutId id="2147484821" r:id="rId13"/>
    <p:sldLayoutId id="2147484822" r:id="rId14"/>
    <p:sldLayoutId id="2147484823" r:id="rId15"/>
    <p:sldLayoutId id="2147484824" r:id="rId16"/>
    <p:sldLayoutId id="2147484825" r:id="rId17"/>
    <p:sldLayoutId id="2147484826" r:id="rId18"/>
    <p:sldLayoutId id="2147484827" r:id="rId19"/>
    <p:sldLayoutId id="2147484828" r:id="rId20"/>
    <p:sldLayoutId id="2147484829" r:id="rId21"/>
    <p:sldLayoutId id="2147484830" r:id="rId22"/>
    <p:sldLayoutId id="2147484831" r:id="rId23"/>
    <p:sldLayoutId id="2147484832" r:id="rId24"/>
    <p:sldLayoutId id="2147484833" r:id="rId25"/>
    <p:sldLayoutId id="2147484834" r:id="rId26"/>
    <p:sldLayoutId id="2147484835" r:id="rId27"/>
  </p:sldLayoutIdLst>
  <p:transition>
    <p:fade/>
  </p:transition>
  <p:txStyles>
    <p:titleStyle>
      <a:lvl1pPr algn="l" defTabSz="932384" rtl="0" eaLnBrk="1" latinLnBrk="0" hangingPunct="1">
        <a:lnSpc>
          <a:spcPct val="90000"/>
        </a:lnSpc>
        <a:spcBef>
          <a:spcPct val="0"/>
        </a:spcBef>
        <a:buNone/>
        <a:defRPr lang="en-US" sz="4896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68" marR="0" indent="-342768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85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975" marR="0" indent="-241206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244" kern="1200" spc="0" baseline="0">
          <a:solidFill>
            <a:schemeClr val="tx2"/>
          </a:solidFill>
          <a:latin typeface="+mj-lt"/>
          <a:ea typeface="+mn-ea"/>
          <a:cs typeface="+mn-cs"/>
        </a:defRPr>
      </a:lvl2pPr>
      <a:lvl3pPr marL="799792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3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305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63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817" marR="0" indent="-228513" algn="l" defTabSz="932384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63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4055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0248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6441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2633" indent="-233096" algn="l" defTabSz="93238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91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384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576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768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960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7152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3343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9537" algn="l" defTabSz="93238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91">
          <p15:clr>
            <a:srgbClr val="5ACBF0"/>
          </p15:clr>
        </p15:guide>
        <p15:guide id="2" pos="176">
          <p15:clr>
            <a:srgbClr val="5ACBF0"/>
          </p15:clr>
        </p15:guide>
        <p15:guide id="3" pos="764">
          <p15:clr>
            <a:srgbClr val="5ACBF0"/>
          </p15:clr>
        </p15:guide>
        <p15:guide id="4" pos="1352">
          <p15:clr>
            <a:srgbClr val="5ACBF0"/>
          </p15:clr>
        </p15:guide>
        <p15:guide id="5" pos="1939">
          <p15:clr>
            <a:srgbClr val="5ACBF0"/>
          </p15:clr>
        </p15:guide>
        <p15:guide id="6" pos="2527">
          <p15:clr>
            <a:srgbClr val="5ACBF0"/>
          </p15:clr>
        </p15:guide>
        <p15:guide id="7" pos="3114">
          <p15:clr>
            <a:srgbClr val="5ACBF0"/>
          </p15:clr>
        </p15:guide>
        <p15:guide id="8" pos="3702">
          <p15:clr>
            <a:srgbClr val="5ACBF0"/>
          </p15:clr>
        </p15:guide>
        <p15:guide id="9" pos="4289">
          <p15:clr>
            <a:srgbClr val="5ACBF0"/>
          </p15:clr>
        </p15:guide>
        <p15:guide id="10" pos="4877">
          <p15:clr>
            <a:srgbClr val="5ACBF0"/>
          </p15:clr>
        </p15:guide>
        <p15:guide id="11" pos="5464">
          <p15:clr>
            <a:srgbClr val="5ACBF0"/>
          </p15:clr>
        </p15:guide>
        <p15:guide id="12" pos="6052">
          <p15:clr>
            <a:srgbClr val="5ACBF0"/>
          </p15:clr>
        </p15:guide>
        <p15:guide id="13" pos="6640">
          <p15:clr>
            <a:srgbClr val="5ACBF0"/>
          </p15:clr>
        </p15:guide>
        <p15:guide id="14" pos="7227">
          <p15:clr>
            <a:srgbClr val="5ACBF0"/>
          </p15:clr>
        </p15:guide>
        <p15:guide id="15" pos="7815">
          <p15:clr>
            <a:srgbClr val="5ACBF0"/>
          </p15:clr>
        </p15:guide>
        <p15:guide id="16" pos="294">
          <p15:clr>
            <a:srgbClr val="C35EA4"/>
          </p15:clr>
        </p15:guide>
        <p15:guide id="17" pos="7389">
          <p15:clr>
            <a:srgbClr val="C35EA4"/>
          </p15:clr>
        </p15:guide>
        <p15:guide id="18" orient="horz" pos="778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1953">
          <p15:clr>
            <a:srgbClr val="5ACBF0"/>
          </p15:clr>
        </p15:guide>
        <p15:guide id="21" orient="horz" pos="2541">
          <p15:clr>
            <a:srgbClr val="5ACBF0"/>
          </p15:clr>
        </p15:guide>
        <p15:guide id="22" orient="horz" pos="3128">
          <p15:clr>
            <a:srgbClr val="5ACBF0"/>
          </p15:clr>
        </p15:guide>
        <p15:guide id="23" orient="horz" pos="3716">
          <p15:clr>
            <a:srgbClr val="5ACBF0"/>
          </p15:clr>
        </p15:guide>
        <p15:guide id="24" orient="horz" pos="4303">
          <p15:clr>
            <a:srgbClr val="5ACBF0"/>
          </p15:clr>
        </p15:guide>
        <p15:guide id="25" orient="horz" pos="308">
          <p15:clr>
            <a:srgbClr val="C35EA4"/>
          </p15:clr>
        </p15:guide>
        <p15:guide id="26" orient="horz" pos="4186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0912" y="1130357"/>
            <a:ext cx="10726460" cy="9064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912" y="2216312"/>
            <a:ext cx="10726460" cy="3422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4" name="AutoShape 3"/>
          <p:cNvSpPr>
            <a:spLocks noChangeAspect="1" noChangeArrowheads="1" noTextEdit="1"/>
          </p:cNvSpPr>
          <p:nvPr/>
        </p:nvSpPr>
        <p:spPr bwMode="auto">
          <a:xfrm>
            <a:off x="-3305" y="1"/>
            <a:ext cx="12574323" cy="8207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73"/>
          </a:p>
        </p:txBody>
      </p:sp>
      <p:sp>
        <p:nvSpPr>
          <p:cNvPr id="25" name="Freeform 5"/>
          <p:cNvSpPr>
            <a:spLocks/>
          </p:cNvSpPr>
          <p:nvPr/>
        </p:nvSpPr>
        <p:spPr bwMode="auto">
          <a:xfrm>
            <a:off x="-30" y="-3303"/>
            <a:ext cx="12436507" cy="667140"/>
          </a:xfrm>
          <a:custGeom>
            <a:avLst/>
            <a:gdLst>
              <a:gd name="T0" fmla="*/ 7680 w 7680"/>
              <a:gd name="T1" fmla="*/ 404 h 404"/>
              <a:gd name="T2" fmla="*/ 0 w 7680"/>
              <a:gd name="T3" fmla="*/ 404 h 404"/>
              <a:gd name="T4" fmla="*/ 0 w 7680"/>
              <a:gd name="T5" fmla="*/ 0 h 404"/>
              <a:gd name="T6" fmla="*/ 7680 w 7680"/>
              <a:gd name="T7" fmla="*/ 0 h 404"/>
              <a:gd name="T8" fmla="*/ 7680 w 7680"/>
              <a:gd name="T9" fmla="*/ 404 h 404"/>
              <a:gd name="T10" fmla="*/ 7680 w 7680"/>
              <a:gd name="T11" fmla="*/ 404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680" h="404">
                <a:moveTo>
                  <a:pt x="7680" y="404"/>
                </a:moveTo>
                <a:lnTo>
                  <a:pt x="0" y="404"/>
                </a:lnTo>
                <a:lnTo>
                  <a:pt x="0" y="0"/>
                </a:lnTo>
                <a:lnTo>
                  <a:pt x="7680" y="0"/>
                </a:lnTo>
                <a:lnTo>
                  <a:pt x="7680" y="404"/>
                </a:lnTo>
                <a:lnTo>
                  <a:pt x="7680" y="404"/>
                </a:lnTo>
                <a:close/>
              </a:path>
            </a:pathLst>
          </a:custGeom>
          <a:solidFill>
            <a:srgbClr val="5C2D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73"/>
          </a:p>
        </p:txBody>
      </p:sp>
      <p:sp>
        <p:nvSpPr>
          <p:cNvPr id="26" name="Parallelogram 3"/>
          <p:cNvSpPr/>
          <p:nvPr/>
        </p:nvSpPr>
        <p:spPr>
          <a:xfrm>
            <a:off x="9187287" y="0"/>
            <a:ext cx="3249189" cy="773494"/>
          </a:xfrm>
          <a:custGeom>
            <a:avLst/>
            <a:gdLst>
              <a:gd name="connsiteX0" fmla="*/ 0 w 4999038"/>
              <a:gd name="connsiteY0" fmla="*/ 754062 h 754062"/>
              <a:gd name="connsiteX1" fmla="*/ 188516 w 4999038"/>
              <a:gd name="connsiteY1" fmla="*/ 0 h 754062"/>
              <a:gd name="connsiteX2" fmla="*/ 4999038 w 4999038"/>
              <a:gd name="connsiteY2" fmla="*/ 0 h 754062"/>
              <a:gd name="connsiteX3" fmla="*/ 4810523 w 4999038"/>
              <a:gd name="connsiteY3" fmla="*/ 754062 h 754062"/>
              <a:gd name="connsiteX4" fmla="*/ 0 w 4999038"/>
              <a:gd name="connsiteY4" fmla="*/ 754062 h 754062"/>
              <a:gd name="connsiteX0" fmla="*/ 0 w 5008930"/>
              <a:gd name="connsiteY0" fmla="*/ 754062 h 754062"/>
              <a:gd name="connsiteX1" fmla="*/ 188516 w 5008930"/>
              <a:gd name="connsiteY1" fmla="*/ 0 h 754062"/>
              <a:gd name="connsiteX2" fmla="*/ 4999038 w 5008930"/>
              <a:gd name="connsiteY2" fmla="*/ 0 h 754062"/>
              <a:gd name="connsiteX3" fmla="*/ 5008930 w 5008930"/>
              <a:gd name="connsiteY3" fmla="*/ 754062 h 754062"/>
              <a:gd name="connsiteX4" fmla="*/ 0 w 5008930"/>
              <a:gd name="connsiteY4" fmla="*/ 754062 h 754062"/>
              <a:gd name="connsiteX0" fmla="*/ 0 w 5000262"/>
              <a:gd name="connsiteY0" fmla="*/ 754062 h 758396"/>
              <a:gd name="connsiteX1" fmla="*/ 188516 w 5000262"/>
              <a:gd name="connsiteY1" fmla="*/ 0 h 758396"/>
              <a:gd name="connsiteX2" fmla="*/ 4999038 w 5000262"/>
              <a:gd name="connsiteY2" fmla="*/ 0 h 758396"/>
              <a:gd name="connsiteX3" fmla="*/ 5000262 w 5000262"/>
              <a:gd name="connsiteY3" fmla="*/ 758396 h 758396"/>
              <a:gd name="connsiteX4" fmla="*/ 0 w 5000262"/>
              <a:gd name="connsiteY4" fmla="*/ 754062 h 758396"/>
              <a:gd name="connsiteX0" fmla="*/ 0 w 5275619"/>
              <a:gd name="connsiteY0" fmla="*/ 720811 h 758396"/>
              <a:gd name="connsiteX1" fmla="*/ 463873 w 5275619"/>
              <a:gd name="connsiteY1" fmla="*/ 0 h 758396"/>
              <a:gd name="connsiteX2" fmla="*/ 5274395 w 5275619"/>
              <a:gd name="connsiteY2" fmla="*/ 0 h 758396"/>
              <a:gd name="connsiteX3" fmla="*/ 5275619 w 5275619"/>
              <a:gd name="connsiteY3" fmla="*/ 758396 h 758396"/>
              <a:gd name="connsiteX4" fmla="*/ 0 w 5275619"/>
              <a:gd name="connsiteY4" fmla="*/ 720811 h 758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275619" h="758396">
                <a:moveTo>
                  <a:pt x="0" y="720811"/>
                </a:moveTo>
                <a:lnTo>
                  <a:pt x="463873" y="0"/>
                </a:lnTo>
                <a:lnTo>
                  <a:pt x="5274395" y="0"/>
                </a:lnTo>
                <a:lnTo>
                  <a:pt x="5275619" y="758396"/>
                </a:lnTo>
                <a:lnTo>
                  <a:pt x="0" y="720811"/>
                </a:lnTo>
                <a:close/>
              </a:path>
            </a:pathLst>
          </a:custGeom>
          <a:solidFill>
            <a:srgbClr val="3214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27" name="Rectangle 26"/>
          <p:cNvSpPr/>
          <p:nvPr/>
        </p:nvSpPr>
        <p:spPr>
          <a:xfrm>
            <a:off x="839785" y="85310"/>
            <a:ext cx="5440958" cy="5423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sz="2856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Cloud Solution Provider</a:t>
            </a:r>
            <a:endParaRPr lang="en-US" sz="2856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" y="663837"/>
            <a:ext cx="12436475" cy="103364"/>
          </a:xfrm>
          <a:prstGeom prst="rect">
            <a:avLst/>
          </a:prstGeom>
          <a:solidFill>
            <a:srgbClr val="3214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  <p:sp>
        <p:nvSpPr>
          <p:cNvPr id="29" name="Freeform 28"/>
          <p:cNvSpPr>
            <a:spLocks noChangeAspect="1" noEditPoints="1"/>
          </p:cNvSpPr>
          <p:nvPr/>
        </p:nvSpPr>
        <p:spPr bwMode="black">
          <a:xfrm>
            <a:off x="280144" y="166097"/>
            <a:ext cx="559641" cy="348505"/>
          </a:xfrm>
          <a:custGeom>
            <a:avLst/>
            <a:gdLst>
              <a:gd name="T0" fmla="*/ 1277 w 1355"/>
              <a:gd name="T1" fmla="*/ 371 h 843"/>
              <a:gd name="T2" fmla="*/ 1157 w 1355"/>
              <a:gd name="T3" fmla="*/ 298 h 843"/>
              <a:gd name="T4" fmla="*/ 1157 w 1355"/>
              <a:gd name="T5" fmla="*/ 277 h 843"/>
              <a:gd name="T6" fmla="*/ 1080 w 1355"/>
              <a:gd name="T7" fmla="*/ 83 h 843"/>
              <a:gd name="T8" fmla="*/ 888 w 1355"/>
              <a:gd name="T9" fmla="*/ 0 h 843"/>
              <a:gd name="T10" fmla="*/ 650 w 1355"/>
              <a:gd name="T11" fmla="*/ 135 h 843"/>
              <a:gd name="T12" fmla="*/ 544 w 1355"/>
              <a:gd name="T13" fmla="*/ 114 h 843"/>
              <a:gd name="T14" fmla="*/ 353 w 1355"/>
              <a:gd name="T15" fmla="*/ 189 h 843"/>
              <a:gd name="T16" fmla="*/ 287 w 1355"/>
              <a:gd name="T17" fmla="*/ 287 h 843"/>
              <a:gd name="T18" fmla="*/ 275 w 1355"/>
              <a:gd name="T19" fmla="*/ 287 h 843"/>
              <a:gd name="T20" fmla="*/ 82 w 1355"/>
              <a:gd name="T21" fmla="*/ 370 h 843"/>
              <a:gd name="T22" fmla="*/ 0 w 1355"/>
              <a:gd name="T23" fmla="*/ 565 h 843"/>
              <a:gd name="T24" fmla="*/ 82 w 1355"/>
              <a:gd name="T25" fmla="*/ 760 h 843"/>
              <a:gd name="T26" fmla="*/ 275 w 1355"/>
              <a:gd name="T27" fmla="*/ 843 h 843"/>
              <a:gd name="T28" fmla="*/ 1080 w 1355"/>
              <a:gd name="T29" fmla="*/ 843 h 843"/>
              <a:gd name="T30" fmla="*/ 1277 w 1355"/>
              <a:gd name="T31" fmla="*/ 760 h 843"/>
              <a:gd name="T32" fmla="*/ 1355 w 1355"/>
              <a:gd name="T33" fmla="*/ 565 h 843"/>
              <a:gd name="T34" fmla="*/ 1277 w 1355"/>
              <a:gd name="T35" fmla="*/ 371 h 843"/>
              <a:gd name="T36" fmla="*/ 1080 w 1355"/>
              <a:gd name="T37" fmla="*/ 766 h 843"/>
              <a:gd name="T38" fmla="*/ 275 w 1355"/>
              <a:gd name="T39" fmla="*/ 766 h 843"/>
              <a:gd name="T40" fmla="*/ 76 w 1355"/>
              <a:gd name="T41" fmla="*/ 565 h 843"/>
              <a:gd name="T42" fmla="*/ 275 w 1355"/>
              <a:gd name="T43" fmla="*/ 364 h 843"/>
              <a:gd name="T44" fmla="*/ 346 w 1355"/>
              <a:gd name="T45" fmla="*/ 381 h 843"/>
              <a:gd name="T46" fmla="*/ 544 w 1355"/>
              <a:gd name="T47" fmla="*/ 191 h 843"/>
              <a:gd name="T48" fmla="*/ 689 w 1355"/>
              <a:gd name="T49" fmla="*/ 255 h 843"/>
              <a:gd name="T50" fmla="*/ 888 w 1355"/>
              <a:gd name="T51" fmla="*/ 77 h 843"/>
              <a:gd name="T52" fmla="*/ 1080 w 1355"/>
              <a:gd name="T53" fmla="*/ 277 h 843"/>
              <a:gd name="T54" fmla="*/ 1064 w 1355"/>
              <a:gd name="T55" fmla="*/ 370 h 843"/>
              <a:gd name="T56" fmla="*/ 1080 w 1355"/>
              <a:gd name="T57" fmla="*/ 364 h 843"/>
              <a:gd name="T58" fmla="*/ 1278 w 1355"/>
              <a:gd name="T59" fmla="*/ 565 h 843"/>
              <a:gd name="T60" fmla="*/ 1080 w 1355"/>
              <a:gd name="T61" fmla="*/ 766 h 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355" h="843">
                <a:moveTo>
                  <a:pt x="1277" y="371"/>
                </a:moveTo>
                <a:cubicBezTo>
                  <a:pt x="1242" y="335"/>
                  <a:pt x="1201" y="311"/>
                  <a:pt x="1157" y="298"/>
                </a:cubicBezTo>
                <a:cubicBezTo>
                  <a:pt x="1157" y="291"/>
                  <a:pt x="1157" y="285"/>
                  <a:pt x="1157" y="277"/>
                </a:cubicBezTo>
                <a:cubicBezTo>
                  <a:pt x="1157" y="205"/>
                  <a:pt x="1130" y="136"/>
                  <a:pt x="1080" y="83"/>
                </a:cubicBezTo>
                <a:cubicBezTo>
                  <a:pt x="1028" y="29"/>
                  <a:pt x="959" y="0"/>
                  <a:pt x="888" y="0"/>
                </a:cubicBezTo>
                <a:cubicBezTo>
                  <a:pt x="789" y="0"/>
                  <a:pt x="700" y="54"/>
                  <a:pt x="650" y="135"/>
                </a:cubicBezTo>
                <a:cubicBezTo>
                  <a:pt x="618" y="121"/>
                  <a:pt x="581" y="114"/>
                  <a:pt x="544" y="114"/>
                </a:cubicBezTo>
                <a:cubicBezTo>
                  <a:pt x="471" y="114"/>
                  <a:pt x="404" y="141"/>
                  <a:pt x="353" y="189"/>
                </a:cubicBezTo>
                <a:cubicBezTo>
                  <a:pt x="324" y="217"/>
                  <a:pt x="302" y="250"/>
                  <a:pt x="287" y="287"/>
                </a:cubicBezTo>
                <a:cubicBezTo>
                  <a:pt x="283" y="287"/>
                  <a:pt x="279" y="287"/>
                  <a:pt x="275" y="287"/>
                </a:cubicBezTo>
                <a:cubicBezTo>
                  <a:pt x="203" y="287"/>
                  <a:pt x="134" y="317"/>
                  <a:pt x="82" y="370"/>
                </a:cubicBezTo>
                <a:cubicBezTo>
                  <a:pt x="29" y="422"/>
                  <a:pt x="0" y="492"/>
                  <a:pt x="0" y="565"/>
                </a:cubicBezTo>
                <a:cubicBezTo>
                  <a:pt x="0" y="638"/>
                  <a:pt x="29" y="707"/>
                  <a:pt x="82" y="760"/>
                </a:cubicBezTo>
                <a:cubicBezTo>
                  <a:pt x="134" y="814"/>
                  <a:pt x="203" y="843"/>
                  <a:pt x="275" y="843"/>
                </a:cubicBezTo>
                <a:cubicBezTo>
                  <a:pt x="1080" y="843"/>
                  <a:pt x="1080" y="843"/>
                  <a:pt x="1080" y="843"/>
                </a:cubicBezTo>
                <a:cubicBezTo>
                  <a:pt x="1155" y="843"/>
                  <a:pt x="1224" y="814"/>
                  <a:pt x="1277" y="760"/>
                </a:cubicBezTo>
                <a:cubicBezTo>
                  <a:pt x="1327" y="707"/>
                  <a:pt x="1355" y="638"/>
                  <a:pt x="1355" y="565"/>
                </a:cubicBezTo>
                <a:cubicBezTo>
                  <a:pt x="1355" y="492"/>
                  <a:pt x="1327" y="422"/>
                  <a:pt x="1277" y="371"/>
                </a:cubicBezTo>
                <a:close/>
                <a:moveTo>
                  <a:pt x="1080" y="766"/>
                </a:moveTo>
                <a:cubicBezTo>
                  <a:pt x="1080" y="766"/>
                  <a:pt x="437" y="766"/>
                  <a:pt x="275" y="766"/>
                </a:cubicBezTo>
                <a:cubicBezTo>
                  <a:pt x="167" y="766"/>
                  <a:pt x="76" y="674"/>
                  <a:pt x="76" y="565"/>
                </a:cubicBezTo>
                <a:cubicBezTo>
                  <a:pt x="76" y="457"/>
                  <a:pt x="167" y="364"/>
                  <a:pt x="275" y="364"/>
                </a:cubicBezTo>
                <a:cubicBezTo>
                  <a:pt x="302" y="364"/>
                  <a:pt x="324" y="370"/>
                  <a:pt x="346" y="381"/>
                </a:cubicBezTo>
                <a:cubicBezTo>
                  <a:pt x="351" y="272"/>
                  <a:pt x="437" y="191"/>
                  <a:pt x="544" y="191"/>
                </a:cubicBezTo>
                <a:cubicBezTo>
                  <a:pt x="603" y="191"/>
                  <a:pt x="650" y="213"/>
                  <a:pt x="689" y="255"/>
                </a:cubicBezTo>
                <a:cubicBezTo>
                  <a:pt x="699" y="158"/>
                  <a:pt x="785" y="77"/>
                  <a:pt x="888" y="77"/>
                </a:cubicBezTo>
                <a:cubicBezTo>
                  <a:pt x="994" y="77"/>
                  <a:pt x="1080" y="169"/>
                  <a:pt x="1080" y="277"/>
                </a:cubicBezTo>
                <a:cubicBezTo>
                  <a:pt x="1080" y="311"/>
                  <a:pt x="1075" y="343"/>
                  <a:pt x="1064" y="370"/>
                </a:cubicBezTo>
                <a:cubicBezTo>
                  <a:pt x="1069" y="364"/>
                  <a:pt x="1075" y="364"/>
                  <a:pt x="1080" y="364"/>
                </a:cubicBezTo>
                <a:cubicBezTo>
                  <a:pt x="1192" y="364"/>
                  <a:pt x="1278" y="457"/>
                  <a:pt x="1278" y="565"/>
                </a:cubicBezTo>
                <a:cubicBezTo>
                  <a:pt x="1278" y="674"/>
                  <a:pt x="1192" y="766"/>
                  <a:pt x="1080" y="7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3260" tIns="46630" rIns="93260" bIns="46630" numCol="1" anchor="t" anchorCtr="0" compatLnSpc="1">
            <a:prstTxWarp prst="textNoShape">
              <a:avLst/>
            </a:prstTxWarp>
          </a:bodyPr>
          <a:lstStyle/>
          <a:p>
            <a:endParaRPr lang="en-US" sz="1836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82" y="310085"/>
            <a:ext cx="2226655" cy="147474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1" y="6888419"/>
            <a:ext cx="12436475" cy="120026"/>
          </a:xfrm>
          <a:prstGeom prst="rect">
            <a:avLst/>
          </a:prstGeom>
          <a:solidFill>
            <a:srgbClr val="5C2D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36"/>
          </a:p>
        </p:txBody>
      </p:sp>
    </p:spTree>
    <p:extLst>
      <p:ext uri="{BB962C8B-B14F-4D97-AF65-F5344CB8AC3E}">
        <p14:creationId xmlns:p14="http://schemas.microsoft.com/office/powerpoint/2010/main" val="120129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37" r:id="rId1"/>
    <p:sldLayoutId id="2147484838" r:id="rId2"/>
    <p:sldLayoutId id="2147484839" r:id="rId3"/>
    <p:sldLayoutId id="2147484840" r:id="rId4"/>
    <p:sldLayoutId id="2147484841" r:id="rId5"/>
    <p:sldLayoutId id="2147484842" r:id="rId6"/>
    <p:sldLayoutId id="2147484843" r:id="rId7"/>
    <p:sldLayoutId id="2147484844" r:id="rId8"/>
    <p:sldLayoutId id="2147484845" r:id="rId9"/>
    <p:sldLayoutId id="2147484846" r:id="rId10"/>
    <p:sldLayoutId id="2147484847" r:id="rId11"/>
    <p:sldLayoutId id="2147484848" r:id="rId12"/>
    <p:sldLayoutId id="2147484849" r:id="rId13"/>
    <p:sldLayoutId id="2147484850" r:id="rId14"/>
  </p:sldLayoutIdLst>
  <p:transition>
    <p:fade/>
  </p:transition>
  <p:txStyles>
    <p:titleStyle>
      <a:lvl1pPr algn="l" defTabSz="932597" rtl="0" eaLnBrk="1" latinLnBrk="0" hangingPunct="1">
        <a:lnSpc>
          <a:spcPct val="90000"/>
        </a:lnSpc>
        <a:spcBef>
          <a:spcPct val="0"/>
        </a:spcBef>
        <a:buNone/>
        <a:defRPr sz="4488" kern="1200">
          <a:solidFill>
            <a:schemeClr val="tx1"/>
          </a:solidFill>
          <a:latin typeface="Segoe UI Light" panose="020B0502040204020203" pitchFamily="34" charset="0"/>
          <a:ea typeface="+mj-ea"/>
          <a:cs typeface="Segoe UI Light" panose="020B0502040204020203" pitchFamily="34" charset="0"/>
        </a:defRPr>
      </a:lvl1pPr>
    </p:titleStyle>
    <p:bodyStyle>
      <a:lvl1pPr marL="233149" indent="-233149" algn="l" defTabSz="932597" rtl="0" eaLnBrk="1" latinLnBrk="0" hangingPunct="1">
        <a:lnSpc>
          <a:spcPct val="90000"/>
        </a:lnSpc>
        <a:spcBef>
          <a:spcPts val="1020"/>
        </a:spcBef>
        <a:buFont typeface="Arial" panose="020B0604020202020204" pitchFamily="34" charset="0"/>
        <a:buChar char="•"/>
        <a:defRPr sz="2856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9944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448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65746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204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32044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98342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64641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3030939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497237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963535" indent="-233149" algn="l" defTabSz="932597" rtl="0" eaLnBrk="1" latinLnBrk="0" hangingPunct="1">
        <a:lnSpc>
          <a:spcPct val="90000"/>
        </a:lnSpc>
        <a:spcBef>
          <a:spcPts val="510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6629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2pPr>
      <a:lvl3pPr marL="932597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3pPr>
      <a:lvl4pPr marL="1398895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4pPr>
      <a:lvl5pPr marL="1865193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5pPr>
      <a:lvl6pPr marL="2331491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6pPr>
      <a:lvl7pPr marL="2797790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7pPr>
      <a:lvl8pPr marL="3264088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8pPr>
      <a:lvl9pPr marL="3730386" algn="l" defTabSz="932597" rtl="0" eaLnBrk="1" latinLnBrk="0" hangingPunct="1">
        <a:defRPr sz="183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6"/>
            <a:ext cx="11889564" cy="820092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3" y="1155242"/>
            <a:ext cx="11887198" cy="1761195"/>
          </a:xfrm>
          <a:prstGeom prst="rect">
            <a:avLst/>
          </a:prstGeom>
        </p:spPr>
        <p:txBody>
          <a:bodyPr vert="horz" wrap="square" lIns="146304" tIns="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5052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852" r:id="rId1"/>
    <p:sldLayoutId id="2147484853" r:id="rId2"/>
    <p:sldLayoutId id="2147484854" r:id="rId3"/>
    <p:sldLayoutId id="2147484855" r:id="rId4"/>
    <p:sldLayoutId id="2147484856" r:id="rId5"/>
    <p:sldLayoutId id="2147484857" r:id="rId6"/>
    <p:sldLayoutId id="2147484858" r:id="rId7"/>
    <p:sldLayoutId id="2147484859" r:id="rId8"/>
    <p:sldLayoutId id="2147484860" r:id="rId9"/>
    <p:sldLayoutId id="2147484861" r:id="rId10"/>
    <p:sldLayoutId id="2147484862" r:id="rId11"/>
    <p:sldLayoutId id="2147484863" r:id="rId12"/>
    <p:sldLayoutId id="2147484864" r:id="rId13"/>
    <p:sldLayoutId id="2147484865" r:id="rId14"/>
    <p:sldLayoutId id="2147484866" r:id="rId15"/>
    <p:sldLayoutId id="2147484867" r:id="rId16"/>
    <p:sldLayoutId id="2147484868" r:id="rId17"/>
    <p:sldLayoutId id="2147484869" r:id="rId18"/>
    <p:sldLayoutId id="2147484870" r:id="rId19"/>
    <p:sldLayoutId id="2147484871" r:id="rId20"/>
    <p:sldLayoutId id="2147484872" r:id="rId21"/>
    <p:sldLayoutId id="2147484873" r:id="rId22"/>
    <p:sldLayoutId id="2147484874" r:id="rId23"/>
    <p:sldLayoutId id="2147484875" r:id="rId24"/>
    <p:sldLayoutId id="2147484876" r:id="rId25"/>
    <p:sldLayoutId id="2147484877" r:id="rId26"/>
    <p:sldLayoutId id="2147484878" r:id="rId27"/>
  </p:sldLayoutIdLst>
  <p:transition>
    <p:fade/>
  </p:transition>
  <p:txStyles>
    <p:titleStyle>
      <a:lvl1pPr algn="l" defTabSz="932205" rtl="0" eaLnBrk="1" latinLnBrk="0" hangingPunct="1">
        <a:lnSpc>
          <a:spcPct val="90000"/>
        </a:lnSpc>
        <a:spcBef>
          <a:spcPct val="0"/>
        </a:spcBef>
        <a:buNone/>
        <a:defRPr lang="en-US" sz="4799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2702" marR="0" indent="-342702" algn="l" defTabSz="93220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85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3863" marR="0" indent="-241159" algn="l" defTabSz="93220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244" kern="1200" spc="0" baseline="0">
          <a:solidFill>
            <a:schemeClr val="tx2"/>
          </a:solidFill>
          <a:latin typeface="+mj-lt"/>
          <a:ea typeface="+mn-ea"/>
          <a:cs typeface="+mn-cs"/>
        </a:defRPr>
      </a:lvl2pPr>
      <a:lvl3pPr marL="799638" marR="0" indent="-228469" algn="l" defTabSz="93220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36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8107" marR="0" indent="-228469" algn="l" defTabSz="93220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63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6576" marR="0" indent="-228469" algn="l" defTabSz="932205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63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3563" indent="-233051" algn="l" defTabSz="9322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29666" indent="-233051" algn="l" defTabSz="9322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5769" indent="-233051" algn="l" defTabSz="9322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1872" indent="-233051" algn="l" defTabSz="9322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2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101" algn="l" defTabSz="9322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205" algn="l" defTabSz="9322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8307" algn="l" defTabSz="9322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4410" algn="l" defTabSz="9322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0512" algn="l" defTabSz="9322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6615" algn="l" defTabSz="9322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2716" algn="l" defTabSz="9322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28821" algn="l" defTabSz="9322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91">
          <p15:clr>
            <a:srgbClr val="5ACBF0"/>
          </p15:clr>
        </p15:guide>
        <p15:guide id="2" pos="176">
          <p15:clr>
            <a:srgbClr val="5ACBF0"/>
          </p15:clr>
        </p15:guide>
        <p15:guide id="3" pos="764">
          <p15:clr>
            <a:srgbClr val="5ACBF0"/>
          </p15:clr>
        </p15:guide>
        <p15:guide id="4" pos="1352">
          <p15:clr>
            <a:srgbClr val="5ACBF0"/>
          </p15:clr>
        </p15:guide>
        <p15:guide id="5" pos="1939">
          <p15:clr>
            <a:srgbClr val="5ACBF0"/>
          </p15:clr>
        </p15:guide>
        <p15:guide id="6" pos="2527">
          <p15:clr>
            <a:srgbClr val="5ACBF0"/>
          </p15:clr>
        </p15:guide>
        <p15:guide id="7" pos="3114">
          <p15:clr>
            <a:srgbClr val="5ACBF0"/>
          </p15:clr>
        </p15:guide>
        <p15:guide id="8" pos="3702">
          <p15:clr>
            <a:srgbClr val="5ACBF0"/>
          </p15:clr>
        </p15:guide>
        <p15:guide id="9" pos="4289">
          <p15:clr>
            <a:srgbClr val="5ACBF0"/>
          </p15:clr>
        </p15:guide>
        <p15:guide id="10" pos="4877">
          <p15:clr>
            <a:srgbClr val="5ACBF0"/>
          </p15:clr>
        </p15:guide>
        <p15:guide id="11" pos="5464">
          <p15:clr>
            <a:srgbClr val="5ACBF0"/>
          </p15:clr>
        </p15:guide>
        <p15:guide id="12" pos="6052">
          <p15:clr>
            <a:srgbClr val="5ACBF0"/>
          </p15:clr>
        </p15:guide>
        <p15:guide id="13" pos="6640">
          <p15:clr>
            <a:srgbClr val="5ACBF0"/>
          </p15:clr>
        </p15:guide>
        <p15:guide id="14" pos="7227">
          <p15:clr>
            <a:srgbClr val="5ACBF0"/>
          </p15:clr>
        </p15:guide>
        <p15:guide id="15" pos="7815">
          <p15:clr>
            <a:srgbClr val="5ACBF0"/>
          </p15:clr>
        </p15:guide>
        <p15:guide id="16" pos="293">
          <p15:clr>
            <a:srgbClr val="C35EA4"/>
          </p15:clr>
        </p15:guide>
        <p15:guide id="17" pos="7541">
          <p15:clr>
            <a:srgbClr val="C35EA4"/>
          </p15:clr>
        </p15:guide>
        <p15:guide id="18" orient="horz" pos="778">
          <p15:clr>
            <a:srgbClr val="5ACBF0"/>
          </p15:clr>
        </p15:guide>
        <p15:guide id="19" orient="horz" pos="1366">
          <p15:clr>
            <a:srgbClr val="5ACBF0"/>
          </p15:clr>
        </p15:guide>
        <p15:guide id="20" orient="horz" pos="1953">
          <p15:clr>
            <a:srgbClr val="5ACBF0"/>
          </p15:clr>
        </p15:guide>
        <p15:guide id="21" orient="horz" pos="2541">
          <p15:clr>
            <a:srgbClr val="5ACBF0"/>
          </p15:clr>
        </p15:guide>
        <p15:guide id="22" orient="horz" pos="3128">
          <p15:clr>
            <a:srgbClr val="5ACBF0"/>
          </p15:clr>
        </p15:guide>
        <p15:guide id="23" orient="horz" pos="3716">
          <p15:clr>
            <a:srgbClr val="5ACBF0"/>
          </p15:clr>
        </p15:guide>
        <p15:guide id="24" orient="horz" pos="4303">
          <p15:clr>
            <a:srgbClr val="5ACBF0"/>
          </p15:clr>
        </p15:guide>
        <p15:guide id="25" orient="horz" pos="308">
          <p15:clr>
            <a:srgbClr val="C35EA4"/>
          </p15:clr>
        </p15:guide>
        <p15:guide id="26" orient="horz" pos="4186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partner-center/escalate-problems-to-microsof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artner.microsoft.com/en-US/Support/advanced-cloud-support?advancedcloudsupport" TargetMode="External"/><Relationship Id="rId2" Type="http://schemas.openxmlformats.org/officeDocument/2006/relationships/hyperlink" Target="https://msdn.microsoft.com/en-us/partner-center/report-problems-on-behalf-of-a-customer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microsoft.com/en-us/microsoftservices/premier_support_partners.aspx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aka.ms/azurecsp" TargetMode="External"/><Relationship Id="rId2" Type="http://schemas.openxmlformats.org/officeDocument/2006/relationships/hyperlink" Target="https://partnercenter.microsoft.com/en-us/partner/programs" TargetMode="Externa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partnercenter.microsoft.com/en-us/partner/programs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partnercenter.microsoft.com/" TargetMode="External"/><Relationship Id="rId1" Type="http://schemas.openxmlformats.org/officeDocument/2006/relationships/slideLayout" Target="../slideLayouts/slideLayout7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5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182" y="1862280"/>
            <a:ext cx="4532684" cy="3488234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Azure in CSP:</a:t>
            </a:r>
            <a:br>
              <a:rPr lang="en-US" dirty="0"/>
            </a:br>
            <a:r>
              <a:rPr lang="en-US" dirty="0"/>
              <a:t>Program overview</a:t>
            </a:r>
            <a:endParaRPr lang="en-US" sz="1836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840" r="5858"/>
          <a:stretch/>
        </p:blipFill>
        <p:spPr>
          <a:xfrm>
            <a:off x="6218237" y="-1"/>
            <a:ext cx="6217356" cy="69945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4722" y="-1"/>
            <a:ext cx="623087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6783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803275"/>
            <a:r>
              <a:rPr lang="en-US" sz="4800" dirty="0"/>
              <a:t>Microsoft doesn’t provide any support to CSP Customers.</a:t>
            </a:r>
          </a:p>
        </p:txBody>
      </p:sp>
      <p:sp>
        <p:nvSpPr>
          <p:cNvPr id="9" name="Freeform 19">
            <a:extLst>
              <a:ext uri="{FF2B5EF4-FFF2-40B4-BE49-F238E27FC236}">
                <a16:creationId xmlns:a16="http://schemas.microsoft.com/office/drawing/2014/main" id="{63B7E3B9-529B-4B05-A14A-CE8B9D3F21F4}"/>
              </a:ext>
            </a:extLst>
          </p:cNvPr>
          <p:cNvSpPr>
            <a:spLocks/>
          </p:cNvSpPr>
          <p:nvPr/>
        </p:nvSpPr>
        <p:spPr bwMode="auto">
          <a:xfrm>
            <a:off x="465139" y="407647"/>
            <a:ext cx="621301" cy="567772"/>
          </a:xfrm>
          <a:custGeom>
            <a:avLst/>
            <a:gdLst>
              <a:gd name="T0" fmla="*/ 2120 w 2120"/>
              <a:gd name="T1" fmla="*/ 962 h 1936"/>
              <a:gd name="T2" fmla="*/ 1834 w 2120"/>
              <a:gd name="T3" fmla="*/ 559 h 1936"/>
              <a:gd name="T4" fmla="*/ 1060 w 2120"/>
              <a:gd name="T5" fmla="*/ 0 h 1936"/>
              <a:gd name="T6" fmla="*/ 286 w 2120"/>
              <a:gd name="T7" fmla="*/ 559 h 1936"/>
              <a:gd name="T8" fmla="*/ 0 w 2120"/>
              <a:gd name="T9" fmla="*/ 962 h 1936"/>
              <a:gd name="T10" fmla="*/ 429 w 2120"/>
              <a:gd name="T11" fmla="*/ 1384 h 1936"/>
              <a:gd name="T12" fmla="*/ 429 w 2120"/>
              <a:gd name="T13" fmla="*/ 612 h 1936"/>
              <a:gd name="T14" fmla="*/ 1060 w 2120"/>
              <a:gd name="T15" fmla="*/ 149 h 1936"/>
              <a:gd name="T16" fmla="*/ 1691 w 2120"/>
              <a:gd name="T17" fmla="*/ 606 h 1936"/>
              <a:gd name="T18" fmla="*/ 1691 w 2120"/>
              <a:gd name="T19" fmla="*/ 1331 h 1936"/>
              <a:gd name="T20" fmla="*/ 1251 w 2120"/>
              <a:gd name="T21" fmla="*/ 1758 h 1936"/>
              <a:gd name="T22" fmla="*/ 1126 w 2120"/>
              <a:gd name="T23" fmla="*/ 1675 h 1936"/>
              <a:gd name="T24" fmla="*/ 994 w 2120"/>
              <a:gd name="T25" fmla="*/ 1806 h 1936"/>
              <a:gd name="T26" fmla="*/ 1126 w 2120"/>
              <a:gd name="T27" fmla="*/ 1936 h 1936"/>
              <a:gd name="T28" fmla="*/ 1251 w 2120"/>
              <a:gd name="T29" fmla="*/ 1847 h 1936"/>
              <a:gd name="T30" fmla="*/ 1769 w 2120"/>
              <a:gd name="T31" fmla="*/ 1378 h 1936"/>
              <a:gd name="T32" fmla="*/ 2120 w 2120"/>
              <a:gd name="T33" fmla="*/ 962 h 19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120" h="1936">
                <a:moveTo>
                  <a:pt x="2120" y="962"/>
                </a:moveTo>
                <a:cubicBezTo>
                  <a:pt x="2120" y="772"/>
                  <a:pt x="2001" y="618"/>
                  <a:pt x="1834" y="559"/>
                </a:cubicBezTo>
                <a:cubicBezTo>
                  <a:pt x="1727" y="238"/>
                  <a:pt x="1423" y="0"/>
                  <a:pt x="1060" y="0"/>
                </a:cubicBezTo>
                <a:cubicBezTo>
                  <a:pt x="703" y="0"/>
                  <a:pt x="393" y="232"/>
                  <a:pt x="286" y="559"/>
                </a:cubicBezTo>
                <a:cubicBezTo>
                  <a:pt x="119" y="618"/>
                  <a:pt x="0" y="772"/>
                  <a:pt x="0" y="962"/>
                </a:cubicBezTo>
                <a:cubicBezTo>
                  <a:pt x="0" y="1194"/>
                  <a:pt x="191" y="1384"/>
                  <a:pt x="429" y="1384"/>
                </a:cubicBezTo>
                <a:cubicBezTo>
                  <a:pt x="429" y="612"/>
                  <a:pt x="429" y="612"/>
                  <a:pt x="429" y="612"/>
                </a:cubicBezTo>
                <a:cubicBezTo>
                  <a:pt x="512" y="339"/>
                  <a:pt x="762" y="149"/>
                  <a:pt x="1060" y="149"/>
                </a:cubicBezTo>
                <a:cubicBezTo>
                  <a:pt x="1358" y="149"/>
                  <a:pt x="1608" y="339"/>
                  <a:pt x="1691" y="606"/>
                </a:cubicBezTo>
                <a:cubicBezTo>
                  <a:pt x="1691" y="1331"/>
                  <a:pt x="1691" y="1331"/>
                  <a:pt x="1691" y="1331"/>
                </a:cubicBezTo>
                <a:cubicBezTo>
                  <a:pt x="1661" y="1396"/>
                  <a:pt x="1483" y="1752"/>
                  <a:pt x="1251" y="1758"/>
                </a:cubicBezTo>
                <a:cubicBezTo>
                  <a:pt x="1233" y="1711"/>
                  <a:pt x="1185" y="1675"/>
                  <a:pt x="1126" y="1675"/>
                </a:cubicBezTo>
                <a:cubicBezTo>
                  <a:pt x="1054" y="1675"/>
                  <a:pt x="994" y="1735"/>
                  <a:pt x="994" y="1806"/>
                </a:cubicBezTo>
                <a:cubicBezTo>
                  <a:pt x="994" y="1877"/>
                  <a:pt x="1054" y="1936"/>
                  <a:pt x="1126" y="1936"/>
                </a:cubicBezTo>
                <a:cubicBezTo>
                  <a:pt x="1185" y="1936"/>
                  <a:pt x="1233" y="1901"/>
                  <a:pt x="1251" y="1847"/>
                </a:cubicBezTo>
                <a:cubicBezTo>
                  <a:pt x="1530" y="1841"/>
                  <a:pt x="1727" y="1467"/>
                  <a:pt x="1769" y="1378"/>
                </a:cubicBezTo>
                <a:cubicBezTo>
                  <a:pt x="1971" y="1343"/>
                  <a:pt x="2120" y="1170"/>
                  <a:pt x="2120" y="962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/>
            <a:endParaRPr lang="en-US" kern="0" dirty="0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D52660AE-0B21-4722-A88E-DF3E8BF4DE93}"/>
              </a:ext>
            </a:extLst>
          </p:cNvPr>
          <p:cNvSpPr txBox="1">
            <a:spLocks/>
          </p:cNvSpPr>
          <p:nvPr/>
        </p:nvSpPr>
        <p:spPr>
          <a:xfrm>
            <a:off x="624385" y="2022733"/>
            <a:ext cx="2532745" cy="4431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>
                <a:solidFill>
                  <a:schemeClr val="tx2"/>
                </a:solidFill>
              </a:rPr>
              <a:t>Customer view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35FAD5D2-3AA5-4025-9A43-E0E020A816D3}"/>
              </a:ext>
            </a:extLst>
          </p:cNvPr>
          <p:cNvSpPr txBox="1">
            <a:spLocks/>
          </p:cNvSpPr>
          <p:nvPr/>
        </p:nvSpPr>
        <p:spPr>
          <a:xfrm>
            <a:off x="6272375" y="2022733"/>
            <a:ext cx="2905795" cy="443198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>
                <a:solidFill>
                  <a:schemeClr val="tx2"/>
                </a:solidFill>
              </a:rPr>
              <a:t>CSP Partner view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F5D938D-6E7F-4AA4-9C1F-443A3059D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85" y="2507999"/>
            <a:ext cx="4841658" cy="41360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B973C26-13EC-415A-93C2-A0E0A88CE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581" y="2506811"/>
            <a:ext cx="5566125" cy="3342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55398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803275"/>
            <a:r>
              <a:rPr lang="en-US" sz="4800" dirty="0"/>
              <a:t>Technical support</a:t>
            </a:r>
            <a:r>
              <a:rPr lang="en-US" dirty="0"/>
              <a:t> for Azure services</a:t>
            </a:r>
            <a:endParaRPr lang="en-US" sz="4800" dirty="0"/>
          </a:p>
        </p:txBody>
      </p:sp>
      <p:sp>
        <p:nvSpPr>
          <p:cNvPr id="5" name="Freeform 19">
            <a:extLst>
              <a:ext uri="{FF2B5EF4-FFF2-40B4-BE49-F238E27FC236}">
                <a16:creationId xmlns:a16="http://schemas.microsoft.com/office/drawing/2014/main" id="{3CE84DC4-9063-46AC-A428-AB82719F2253}"/>
              </a:ext>
            </a:extLst>
          </p:cNvPr>
          <p:cNvSpPr>
            <a:spLocks/>
          </p:cNvSpPr>
          <p:nvPr/>
        </p:nvSpPr>
        <p:spPr bwMode="auto">
          <a:xfrm>
            <a:off x="465139" y="407647"/>
            <a:ext cx="621301" cy="567772"/>
          </a:xfrm>
          <a:custGeom>
            <a:avLst/>
            <a:gdLst>
              <a:gd name="T0" fmla="*/ 2120 w 2120"/>
              <a:gd name="T1" fmla="*/ 962 h 1936"/>
              <a:gd name="T2" fmla="*/ 1834 w 2120"/>
              <a:gd name="T3" fmla="*/ 559 h 1936"/>
              <a:gd name="T4" fmla="*/ 1060 w 2120"/>
              <a:gd name="T5" fmla="*/ 0 h 1936"/>
              <a:gd name="T6" fmla="*/ 286 w 2120"/>
              <a:gd name="T7" fmla="*/ 559 h 1936"/>
              <a:gd name="T8" fmla="*/ 0 w 2120"/>
              <a:gd name="T9" fmla="*/ 962 h 1936"/>
              <a:gd name="T10" fmla="*/ 429 w 2120"/>
              <a:gd name="T11" fmla="*/ 1384 h 1936"/>
              <a:gd name="T12" fmla="*/ 429 w 2120"/>
              <a:gd name="T13" fmla="*/ 612 h 1936"/>
              <a:gd name="T14" fmla="*/ 1060 w 2120"/>
              <a:gd name="T15" fmla="*/ 149 h 1936"/>
              <a:gd name="T16" fmla="*/ 1691 w 2120"/>
              <a:gd name="T17" fmla="*/ 606 h 1936"/>
              <a:gd name="T18" fmla="*/ 1691 w 2120"/>
              <a:gd name="T19" fmla="*/ 1331 h 1936"/>
              <a:gd name="T20" fmla="*/ 1251 w 2120"/>
              <a:gd name="T21" fmla="*/ 1758 h 1936"/>
              <a:gd name="T22" fmla="*/ 1126 w 2120"/>
              <a:gd name="T23" fmla="*/ 1675 h 1936"/>
              <a:gd name="T24" fmla="*/ 994 w 2120"/>
              <a:gd name="T25" fmla="*/ 1806 h 1936"/>
              <a:gd name="T26" fmla="*/ 1126 w 2120"/>
              <a:gd name="T27" fmla="*/ 1936 h 1936"/>
              <a:gd name="T28" fmla="*/ 1251 w 2120"/>
              <a:gd name="T29" fmla="*/ 1847 h 1936"/>
              <a:gd name="T30" fmla="*/ 1769 w 2120"/>
              <a:gd name="T31" fmla="*/ 1378 h 1936"/>
              <a:gd name="T32" fmla="*/ 2120 w 2120"/>
              <a:gd name="T33" fmla="*/ 962 h 19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120" h="1936">
                <a:moveTo>
                  <a:pt x="2120" y="962"/>
                </a:moveTo>
                <a:cubicBezTo>
                  <a:pt x="2120" y="772"/>
                  <a:pt x="2001" y="618"/>
                  <a:pt x="1834" y="559"/>
                </a:cubicBezTo>
                <a:cubicBezTo>
                  <a:pt x="1727" y="238"/>
                  <a:pt x="1423" y="0"/>
                  <a:pt x="1060" y="0"/>
                </a:cubicBezTo>
                <a:cubicBezTo>
                  <a:pt x="703" y="0"/>
                  <a:pt x="393" y="232"/>
                  <a:pt x="286" y="559"/>
                </a:cubicBezTo>
                <a:cubicBezTo>
                  <a:pt x="119" y="618"/>
                  <a:pt x="0" y="772"/>
                  <a:pt x="0" y="962"/>
                </a:cubicBezTo>
                <a:cubicBezTo>
                  <a:pt x="0" y="1194"/>
                  <a:pt x="191" y="1384"/>
                  <a:pt x="429" y="1384"/>
                </a:cubicBezTo>
                <a:cubicBezTo>
                  <a:pt x="429" y="612"/>
                  <a:pt x="429" y="612"/>
                  <a:pt x="429" y="612"/>
                </a:cubicBezTo>
                <a:cubicBezTo>
                  <a:pt x="512" y="339"/>
                  <a:pt x="762" y="149"/>
                  <a:pt x="1060" y="149"/>
                </a:cubicBezTo>
                <a:cubicBezTo>
                  <a:pt x="1358" y="149"/>
                  <a:pt x="1608" y="339"/>
                  <a:pt x="1691" y="606"/>
                </a:cubicBezTo>
                <a:cubicBezTo>
                  <a:pt x="1691" y="1331"/>
                  <a:pt x="1691" y="1331"/>
                  <a:pt x="1691" y="1331"/>
                </a:cubicBezTo>
                <a:cubicBezTo>
                  <a:pt x="1661" y="1396"/>
                  <a:pt x="1483" y="1752"/>
                  <a:pt x="1251" y="1758"/>
                </a:cubicBezTo>
                <a:cubicBezTo>
                  <a:pt x="1233" y="1711"/>
                  <a:pt x="1185" y="1675"/>
                  <a:pt x="1126" y="1675"/>
                </a:cubicBezTo>
                <a:cubicBezTo>
                  <a:pt x="1054" y="1675"/>
                  <a:pt x="994" y="1735"/>
                  <a:pt x="994" y="1806"/>
                </a:cubicBezTo>
                <a:cubicBezTo>
                  <a:pt x="994" y="1877"/>
                  <a:pt x="1054" y="1936"/>
                  <a:pt x="1126" y="1936"/>
                </a:cubicBezTo>
                <a:cubicBezTo>
                  <a:pt x="1185" y="1936"/>
                  <a:pt x="1233" y="1901"/>
                  <a:pt x="1251" y="1847"/>
                </a:cubicBezTo>
                <a:cubicBezTo>
                  <a:pt x="1530" y="1841"/>
                  <a:pt x="1727" y="1467"/>
                  <a:pt x="1769" y="1378"/>
                </a:cubicBezTo>
                <a:cubicBezTo>
                  <a:pt x="1971" y="1343"/>
                  <a:pt x="2120" y="1170"/>
                  <a:pt x="2120" y="962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/>
            <a:endParaRPr lang="en-US" kern="0" dirty="0">
              <a:solidFill>
                <a:srgbClr val="505050"/>
              </a:solidFill>
              <a:latin typeface="Segoe UI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1D3F851-7530-4B73-8E85-5CE4A9D34893}"/>
              </a:ext>
            </a:extLst>
          </p:cNvPr>
          <p:cNvCxnSpPr/>
          <p:nvPr/>
        </p:nvCxnSpPr>
        <p:spPr>
          <a:xfrm>
            <a:off x="0" y="2534285"/>
            <a:ext cx="12436475" cy="0"/>
          </a:xfrm>
          <a:prstGeom prst="line">
            <a:avLst/>
          </a:prstGeom>
          <a:ln w="19050">
            <a:solidFill>
              <a:schemeClr val="accent2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000E949-36EF-4EED-9ABE-B541D2145413}"/>
              </a:ext>
            </a:extLst>
          </p:cNvPr>
          <p:cNvSpPr txBox="1">
            <a:spLocks/>
          </p:cNvSpPr>
          <p:nvPr/>
        </p:nvSpPr>
        <p:spPr>
          <a:xfrm>
            <a:off x="3447099" y="2838291"/>
            <a:ext cx="2560320" cy="217905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2"/>
                </a:solidFill>
                <a:latin typeface="+mn-lt"/>
              </a:rPr>
              <a:t>1</a:t>
            </a:r>
            <a:r>
              <a:rPr lang="en-US" sz="2000" baseline="30000" dirty="0">
                <a:solidFill>
                  <a:schemeClr val="accent2"/>
                </a:solidFill>
                <a:latin typeface="+mn-lt"/>
              </a:rPr>
              <a:t>st</a:t>
            </a:r>
            <a:r>
              <a:rPr lang="en-US" sz="2000" dirty="0">
                <a:solidFill>
                  <a:schemeClr val="accent2"/>
                </a:solidFill>
                <a:latin typeface="+mn-lt"/>
              </a:rPr>
              <a:t> tier of support:</a:t>
            </a:r>
          </a:p>
          <a:p>
            <a:pPr marL="346075" lvl="1" indent="-233363">
              <a:lnSpc>
                <a:spcPct val="100000"/>
              </a:lnSpc>
            </a:pPr>
            <a:r>
              <a:rPr lang="en-US" sz="1600" dirty="0">
                <a:latin typeface="+mn-lt"/>
              </a:rPr>
              <a:t>Do basic troubleshooting</a:t>
            </a:r>
          </a:p>
          <a:p>
            <a:pPr marL="346075" lvl="1" indent="-233363">
              <a:lnSpc>
                <a:spcPct val="100000"/>
              </a:lnSpc>
            </a:pPr>
            <a:r>
              <a:rPr lang="en-US" sz="1600" dirty="0">
                <a:latin typeface="+mn-lt"/>
              </a:rPr>
              <a:t>Check if there are any related service issues on Azure Resource Health</a:t>
            </a:r>
          </a:p>
          <a:p>
            <a:pPr marL="346075" lvl="1" indent="-233363">
              <a:lnSpc>
                <a:spcPct val="100000"/>
              </a:lnSpc>
            </a:pPr>
            <a:r>
              <a:rPr lang="en-US" sz="1600" dirty="0">
                <a:latin typeface="+mn-lt"/>
              </a:rPr>
              <a:t>Provide solutions to the customer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0AB72C6-A93D-4A44-BA68-51635F8BD172}"/>
              </a:ext>
            </a:extLst>
          </p:cNvPr>
          <p:cNvSpPr txBox="1">
            <a:spLocks/>
          </p:cNvSpPr>
          <p:nvPr/>
        </p:nvSpPr>
        <p:spPr>
          <a:xfrm>
            <a:off x="6429058" y="2838291"/>
            <a:ext cx="2613341" cy="2917722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2"/>
                </a:solidFill>
                <a:latin typeface="+mn-lt"/>
              </a:rPr>
              <a:t>2</a:t>
            </a:r>
            <a:r>
              <a:rPr lang="en-US" sz="2000" baseline="30000" dirty="0">
                <a:solidFill>
                  <a:schemeClr val="accent2"/>
                </a:solidFill>
                <a:latin typeface="+mn-lt"/>
              </a:rPr>
              <a:t>nd</a:t>
            </a:r>
            <a:r>
              <a:rPr lang="en-US" sz="2000" dirty="0">
                <a:solidFill>
                  <a:schemeClr val="accent2"/>
                </a:solidFill>
                <a:latin typeface="+mn-lt"/>
              </a:rPr>
              <a:t> tier of support:</a:t>
            </a:r>
          </a:p>
          <a:p>
            <a:pPr marL="346075" lvl="1" indent="-233363">
              <a:lnSpc>
                <a:spcPct val="100000"/>
              </a:lnSpc>
            </a:pPr>
            <a:r>
              <a:rPr lang="en-US" sz="1600" dirty="0">
                <a:latin typeface="+mn-lt"/>
              </a:rPr>
              <a:t>If problem is not resolved – escalate the request internally and do deep troubleshooting</a:t>
            </a:r>
          </a:p>
          <a:p>
            <a:pPr marL="346075" lvl="1" indent="-233363">
              <a:lnSpc>
                <a:spcPct val="100000"/>
              </a:lnSpc>
            </a:pPr>
            <a:r>
              <a:rPr lang="en-US" sz="1600" dirty="0">
                <a:latin typeface="+mn-lt"/>
              </a:rPr>
              <a:t>Ensure that the environment is fully supported by Microsoft</a:t>
            </a:r>
          </a:p>
          <a:p>
            <a:pPr marL="346075" lvl="1" indent="-233363">
              <a:lnSpc>
                <a:spcPct val="100000"/>
              </a:lnSpc>
            </a:pPr>
            <a:r>
              <a:rPr lang="en-US" sz="1600" dirty="0">
                <a:latin typeface="+mn-lt"/>
              </a:rPr>
              <a:t>Provide solutions or fix the problem in on behalf the customer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7E525DEF-CAE8-4C31-8E12-9E681BEA6A5D}"/>
              </a:ext>
            </a:extLst>
          </p:cNvPr>
          <p:cNvSpPr txBox="1">
            <a:spLocks/>
          </p:cNvSpPr>
          <p:nvPr/>
        </p:nvSpPr>
        <p:spPr>
          <a:xfrm>
            <a:off x="9411018" y="2838291"/>
            <a:ext cx="2560320" cy="273305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dirty="0">
                <a:solidFill>
                  <a:schemeClr val="accent2"/>
                </a:solidFill>
                <a:latin typeface="+mn-lt"/>
              </a:rPr>
              <a:t>Escalate issues to Microsoft</a:t>
            </a:r>
          </a:p>
          <a:p>
            <a:pPr marL="346075" lvl="1" indent="-233363">
              <a:lnSpc>
                <a:spcPct val="100000"/>
              </a:lnSpc>
            </a:pPr>
            <a:r>
              <a:rPr lang="en-US" sz="1600" dirty="0">
                <a:latin typeface="+mn-lt"/>
              </a:rPr>
              <a:t>Only after steps 1-3 (</a:t>
            </a:r>
            <a:r>
              <a:rPr lang="en-US" sz="1600" dirty="0">
                <a:latin typeface="+mn-lt"/>
                <a:hlinkClick r:id="rId3"/>
              </a:rPr>
              <a:t>details</a:t>
            </a:r>
            <a:r>
              <a:rPr lang="en-US" sz="1600" dirty="0">
                <a:latin typeface="+mn-lt"/>
              </a:rPr>
              <a:t>)</a:t>
            </a:r>
          </a:p>
          <a:p>
            <a:pPr marL="346075" lvl="1" indent="-233363">
              <a:lnSpc>
                <a:spcPct val="100000"/>
              </a:lnSpc>
            </a:pPr>
            <a:r>
              <a:rPr lang="en-US" sz="1600" dirty="0">
                <a:latin typeface="+mn-lt"/>
              </a:rPr>
              <a:t>Microsoft provides different support options for CSP Partners</a:t>
            </a:r>
          </a:p>
          <a:p>
            <a:pPr marL="346075" lvl="1" indent="-233363">
              <a:lnSpc>
                <a:spcPct val="100000"/>
              </a:lnSpc>
            </a:pPr>
            <a:r>
              <a:rPr lang="en-US" sz="1600" dirty="0">
                <a:latin typeface="+mn-lt"/>
              </a:rPr>
              <a:t>All escalation requests are still managed by the partner.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1D61B04-B534-4E91-A489-89E375B40641}"/>
              </a:ext>
            </a:extLst>
          </p:cNvPr>
          <p:cNvSpPr/>
          <p:nvPr/>
        </p:nvSpPr>
        <p:spPr bwMode="auto">
          <a:xfrm>
            <a:off x="1513737" y="2302723"/>
            <a:ext cx="463124" cy="46312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2000" b="1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4529051-D310-4FE8-AD2B-BB10F226F5E6}"/>
              </a:ext>
            </a:extLst>
          </p:cNvPr>
          <p:cNvSpPr/>
          <p:nvPr/>
        </p:nvSpPr>
        <p:spPr bwMode="auto">
          <a:xfrm>
            <a:off x="4495697" y="2302723"/>
            <a:ext cx="463124" cy="46312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2000" b="1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2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5D5FEC6-387F-4264-8CB5-2B8E3659B8C5}"/>
              </a:ext>
            </a:extLst>
          </p:cNvPr>
          <p:cNvSpPr/>
          <p:nvPr/>
        </p:nvSpPr>
        <p:spPr bwMode="auto">
          <a:xfrm>
            <a:off x="7477657" y="2302723"/>
            <a:ext cx="463124" cy="46312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2000" b="1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3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758FBF5-2F7C-4944-B29A-075692E1F397}"/>
              </a:ext>
            </a:extLst>
          </p:cNvPr>
          <p:cNvSpPr/>
          <p:nvPr/>
        </p:nvSpPr>
        <p:spPr bwMode="auto">
          <a:xfrm>
            <a:off x="10459616" y="2302723"/>
            <a:ext cx="463124" cy="463124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2000" b="1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rPr>
              <a:t>4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C6F2C7D-4415-4D17-8696-8E734E321CC6}"/>
              </a:ext>
            </a:extLst>
          </p:cNvPr>
          <p:cNvSpPr txBox="1">
            <a:spLocks/>
          </p:cNvSpPr>
          <p:nvPr/>
        </p:nvSpPr>
        <p:spPr>
          <a:xfrm>
            <a:off x="465139" y="2838291"/>
            <a:ext cx="2560320" cy="83099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itchFamily="34" charset="0"/>
              <a:buNone/>
            </a:pPr>
            <a:r>
              <a:rPr lang="en-US" sz="1800" dirty="0">
                <a:solidFill>
                  <a:schemeClr val="accent2"/>
                </a:solidFill>
                <a:latin typeface="+mn-lt"/>
              </a:rPr>
              <a:t>Register a new customer request in the own tracking system</a:t>
            </a:r>
          </a:p>
        </p:txBody>
      </p:sp>
    </p:spTree>
    <p:extLst>
      <p:ext uri="{BB962C8B-B14F-4D97-AF65-F5344CB8AC3E}">
        <p14:creationId xmlns:p14="http://schemas.microsoft.com/office/powerpoint/2010/main" val="1626806411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803275"/>
            <a:r>
              <a:rPr lang="en-US" sz="4800" dirty="0"/>
              <a:t>Support options for CSP Partners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939660"/>
              </p:ext>
            </p:extLst>
          </p:nvPr>
        </p:nvGraphicFramePr>
        <p:xfrm>
          <a:off x="465138" y="1853990"/>
          <a:ext cx="11506200" cy="448651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39988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0243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50243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5024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18130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Submit Support Tickets On Behalf of End Customer</a:t>
                      </a: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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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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0425655"/>
                  </a:ext>
                </a:extLst>
              </a:tr>
              <a:tr h="514151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Support Account Management</a:t>
                      </a: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No</a:t>
                      </a:r>
                      <a:r>
                        <a:rPr lang="en-US" sz="1400" b="0" i="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dedicated manager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Assigned from a regional pool</a:t>
                      </a: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Designated</a:t>
                      </a:r>
                      <a:r>
                        <a:rPr lang="en-US" sz="1400" b="0" i="0" u="none" strike="noStrike" kern="1200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support manager (TAM)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483801"/>
                  </a:ext>
                </a:extLst>
              </a:tr>
              <a:tr h="514151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 Technical break-fix</a:t>
                      </a: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Through</a:t>
                      </a:r>
                      <a:r>
                        <a:rPr lang="en-US" sz="1400" b="0" i="0" u="none" strike="noStrike" kern="1200" baseline="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portal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3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Through</a:t>
                      </a:r>
                      <a:r>
                        <a:rPr lang="en-US" sz="1400" b="0" i="0" u="none" strike="noStrike" kern="1200" baseline="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portal + e-mail + phone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3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Through</a:t>
                      </a:r>
                      <a:r>
                        <a:rPr lang="en-US" sz="1400" b="0" i="0" u="none" strike="noStrike" kern="1200" baseline="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portal + e-mail + phone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116996"/>
                  </a:ext>
                </a:extLst>
              </a:tr>
              <a:tr h="725872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Case</a:t>
                      </a:r>
                      <a:r>
                        <a:rPr lang="en-US" sz="1400" b="1" kern="1200" baseline="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 Severity &amp; Target Initial </a:t>
                      </a:r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Response Times</a:t>
                      </a: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</a:t>
                      </a:r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A: 2h</a:t>
                      </a:r>
                    </a:p>
                    <a:p>
                      <a:pPr algn="ctr"/>
                      <a:r>
                        <a:rPr lang="en-US" sz="14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</a:t>
                      </a:r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B: 4h</a:t>
                      </a:r>
                    </a:p>
                    <a:p>
                      <a:pPr algn="ctr"/>
                      <a:r>
                        <a:rPr lang="en-US" sz="14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</a:t>
                      </a:r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C: 8h</a:t>
                      </a: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</a:t>
                      </a:r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A: 1h</a:t>
                      </a:r>
                    </a:p>
                    <a:p>
                      <a:pPr algn="ctr"/>
                      <a:r>
                        <a:rPr lang="en-US" sz="14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</a:t>
                      </a:r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B: 2h</a:t>
                      </a:r>
                    </a:p>
                    <a:p>
                      <a:pPr algn="ctr"/>
                      <a:r>
                        <a:rPr lang="en-US" sz="14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</a:t>
                      </a:r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C: 4h</a:t>
                      </a: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</a:t>
                      </a:r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A: 1h</a:t>
                      </a:r>
                    </a:p>
                    <a:p>
                      <a:pPr algn="ctr"/>
                      <a:r>
                        <a:rPr lang="en-US" sz="14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</a:t>
                      </a:r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B: 2h</a:t>
                      </a:r>
                    </a:p>
                    <a:p>
                      <a:pPr algn="ctr"/>
                      <a:r>
                        <a:rPr lang="en-US" sz="1400" b="0" i="0" u="none" strike="noStrike" kern="1200" dirty="0" err="1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Sev</a:t>
                      </a:r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C: 4h</a:t>
                      </a: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8920690"/>
                  </a:ext>
                </a:extLst>
              </a:tr>
              <a:tr h="302429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24x7 Critical Situation Support</a:t>
                      </a: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--</a:t>
                      </a: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--</a:t>
                      </a: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3256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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4372276"/>
                  </a:ext>
                </a:extLst>
              </a:tr>
              <a:tr h="429620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Advisory</a:t>
                      </a:r>
                      <a:r>
                        <a:rPr lang="en-US" sz="1400" b="1" kern="1200" baseline="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 “How To” Services</a:t>
                      </a:r>
                      <a:endParaRPr lang="en-US" sz="1400" b="1" kern="1200" dirty="0">
                        <a:solidFill>
                          <a:schemeClr val="tx2"/>
                        </a:solidFill>
                        <a:latin typeface="+mn-lt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Requires MPN</a:t>
                      </a:r>
                      <a:r>
                        <a:rPr lang="en-US" sz="1400" b="0" i="0" u="none" strike="noStrike" kern="1200" baseline="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Silver/Gold competency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225" marR="6225" marT="6225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3256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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225" marR="6225" marT="6225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3256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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225" marR="6225" marT="6225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2031281"/>
                  </a:ext>
                </a:extLst>
              </a:tr>
              <a:tr h="514151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Technical Presales Assistance</a:t>
                      </a: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3238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Requires MPN</a:t>
                      </a:r>
                      <a:r>
                        <a:rPr lang="en-US" sz="1400" b="0" i="0" u="none" strike="noStrike" kern="1200" baseline="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 Silver/Gold competency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3256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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kern="1200" noProof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Wingdings" panose="05000000000000000000" pitchFamily="2" charset="2"/>
                        </a:rPr>
                        <a:t></a:t>
                      </a:r>
                      <a:endParaRPr lang="en-US" sz="1400" b="0" i="0" u="none" strike="noStrike" kern="1200" dirty="0">
                        <a:solidFill>
                          <a:schemeClr val="bg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9684208"/>
                  </a:ext>
                </a:extLst>
              </a:tr>
              <a:tr h="302429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CSP Integration Support</a:t>
                      </a: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--</a:t>
                      </a:r>
                    </a:p>
                  </a:txBody>
                  <a:tcPr marL="6225" marR="6225" marT="6225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Packaged</a:t>
                      </a:r>
                    </a:p>
                  </a:txBody>
                  <a:tcPr marL="6225" marR="6225" marT="6225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Customizable</a:t>
                      </a:r>
                    </a:p>
                  </a:txBody>
                  <a:tcPr marL="6225" marR="6225" marT="6225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670517"/>
                  </a:ext>
                </a:extLst>
              </a:tr>
              <a:tr h="332675">
                <a:tc>
                  <a:txBody>
                    <a:bodyPr/>
                    <a:lstStyle/>
                    <a:p>
                      <a:pPr algn="l"/>
                      <a:r>
                        <a:rPr lang="en-US" sz="1400" b="1" kern="120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Proactive Support</a:t>
                      </a:r>
                      <a:r>
                        <a:rPr lang="en-US" sz="1400" b="1" kern="1200" baseline="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 </a:t>
                      </a:r>
                      <a:r>
                        <a:rPr lang="en-US" sz="1600" b="1" kern="1200" baseline="0" dirty="0">
                          <a:solidFill>
                            <a:schemeClr val="tx2"/>
                          </a:solidFill>
                          <a:latin typeface="+mn-lt"/>
                          <a:ea typeface="Segoe UI" panose="020B0502040204020203" pitchFamily="34" charset="0"/>
                          <a:cs typeface="Segoe UI" panose="020B0502040204020203" pitchFamily="34" charset="0"/>
                        </a:rPr>
                        <a:t>Services</a:t>
                      </a:r>
                      <a:endParaRPr lang="en-US" sz="1400" b="1" kern="1200" dirty="0">
                        <a:solidFill>
                          <a:schemeClr val="tx2"/>
                        </a:solidFill>
                        <a:latin typeface="+mn-lt"/>
                        <a:ea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--</a:t>
                      </a:r>
                    </a:p>
                  </a:txBody>
                  <a:tcPr marL="6225" marR="6225" marT="6225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Packaged</a:t>
                      </a:r>
                    </a:p>
                  </a:txBody>
                  <a:tcPr marL="6225" marR="6225" marT="6225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Customizable</a:t>
                      </a:r>
                    </a:p>
                  </a:txBody>
                  <a:tcPr marL="6225" marR="6225" marT="6225" marB="0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141434"/>
                  </a:ext>
                </a:extLst>
              </a:tr>
              <a:tr h="302429">
                <a:tc>
                  <a:txBody>
                    <a:bodyPr/>
                    <a:lstStyle/>
                    <a:p>
                      <a:pPr algn="l"/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2"/>
                        </a:rPr>
                        <a:t>Details</a:t>
                      </a: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3"/>
                        </a:rPr>
                        <a:t>Details</a:t>
                      </a: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hlinkClick r:id="rId4"/>
                        </a:rPr>
                        <a:t>Details </a:t>
                      </a:r>
                      <a:endParaRPr lang="en-US" sz="1400" b="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13" marR="91413" marT="45705" marB="45705" anchor="ctr"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8387878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4452801" y="1527856"/>
            <a:ext cx="2505456" cy="215444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defTabSz="932384"/>
            <a:r>
              <a:rPr lang="en-US" sz="1400" b="1" dirty="0">
                <a:solidFill>
                  <a:schemeClr val="tx2"/>
                </a:solidFill>
                <a:cs typeface="Segoe UI" panose="020B0502040204020203" pitchFamily="34" charset="0"/>
              </a:rPr>
              <a:t>Included with CSP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959341" y="1360944"/>
            <a:ext cx="2505456" cy="43088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defTabSz="932384"/>
            <a:r>
              <a:rPr lang="en-US" sz="1400" b="1" dirty="0">
                <a:solidFill>
                  <a:schemeClr val="tx2"/>
                </a:solidFill>
                <a:cs typeface="Segoe UI" panose="020B0502040204020203" pitchFamily="34" charset="0"/>
              </a:rPr>
              <a:t>Advanced Support for Partners (</a:t>
            </a:r>
            <a:r>
              <a:rPr lang="en-US" sz="1400" b="1" dirty="0" err="1">
                <a:solidFill>
                  <a:schemeClr val="tx2"/>
                </a:solidFill>
                <a:cs typeface="Segoe UI" panose="020B0502040204020203" pitchFamily="34" charset="0"/>
              </a:rPr>
              <a:t>ASfP</a:t>
            </a:r>
            <a:r>
              <a:rPr lang="en-US" sz="1400" b="1" dirty="0">
                <a:solidFill>
                  <a:schemeClr val="tx2"/>
                </a:solidFill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465882" y="1360944"/>
            <a:ext cx="2505456" cy="43088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ctr" defTabSz="932384"/>
            <a:r>
              <a:rPr lang="en-US" sz="1400" b="1" dirty="0">
                <a:solidFill>
                  <a:schemeClr val="tx2"/>
                </a:solidFill>
                <a:cs typeface="Segoe UI" panose="020B0502040204020203" pitchFamily="34" charset="0"/>
              </a:rPr>
              <a:t>Premier Support for</a:t>
            </a:r>
            <a:br>
              <a:rPr lang="en-US" sz="1400" b="1" dirty="0">
                <a:solidFill>
                  <a:schemeClr val="tx2"/>
                </a:solidFill>
                <a:cs typeface="Segoe UI" panose="020B0502040204020203" pitchFamily="34" charset="0"/>
              </a:rPr>
            </a:br>
            <a:r>
              <a:rPr lang="en-US" sz="1400" b="1" dirty="0">
                <a:solidFill>
                  <a:schemeClr val="tx2"/>
                </a:solidFill>
                <a:cs typeface="Segoe UI" panose="020B0502040204020203" pitchFamily="34" charset="0"/>
              </a:rPr>
              <a:t>Partners (</a:t>
            </a:r>
            <a:r>
              <a:rPr lang="en-US" sz="1400" b="1" dirty="0" err="1">
                <a:solidFill>
                  <a:schemeClr val="tx2"/>
                </a:solidFill>
                <a:cs typeface="Segoe UI" panose="020B0502040204020203" pitchFamily="34" charset="0"/>
              </a:rPr>
              <a:t>PSfP</a:t>
            </a:r>
            <a:r>
              <a:rPr lang="en-US" sz="1400" b="1" dirty="0">
                <a:solidFill>
                  <a:schemeClr val="tx2"/>
                </a:solidFill>
                <a:cs typeface="Segoe UI" panose="020B0502040204020203" pitchFamily="34" charset="0"/>
              </a:rPr>
              <a:t>)</a:t>
            </a:r>
          </a:p>
        </p:txBody>
      </p:sp>
      <p:sp>
        <p:nvSpPr>
          <p:cNvPr id="18" name="Freeform 19"/>
          <p:cNvSpPr>
            <a:spLocks/>
          </p:cNvSpPr>
          <p:nvPr/>
        </p:nvSpPr>
        <p:spPr bwMode="auto">
          <a:xfrm>
            <a:off x="465139" y="407647"/>
            <a:ext cx="621301" cy="567772"/>
          </a:xfrm>
          <a:custGeom>
            <a:avLst/>
            <a:gdLst>
              <a:gd name="T0" fmla="*/ 2120 w 2120"/>
              <a:gd name="T1" fmla="*/ 962 h 1936"/>
              <a:gd name="T2" fmla="*/ 1834 w 2120"/>
              <a:gd name="T3" fmla="*/ 559 h 1936"/>
              <a:gd name="T4" fmla="*/ 1060 w 2120"/>
              <a:gd name="T5" fmla="*/ 0 h 1936"/>
              <a:gd name="T6" fmla="*/ 286 w 2120"/>
              <a:gd name="T7" fmla="*/ 559 h 1936"/>
              <a:gd name="T8" fmla="*/ 0 w 2120"/>
              <a:gd name="T9" fmla="*/ 962 h 1936"/>
              <a:gd name="T10" fmla="*/ 429 w 2120"/>
              <a:gd name="T11" fmla="*/ 1384 h 1936"/>
              <a:gd name="T12" fmla="*/ 429 w 2120"/>
              <a:gd name="T13" fmla="*/ 612 h 1936"/>
              <a:gd name="T14" fmla="*/ 1060 w 2120"/>
              <a:gd name="T15" fmla="*/ 149 h 1936"/>
              <a:gd name="T16" fmla="*/ 1691 w 2120"/>
              <a:gd name="T17" fmla="*/ 606 h 1936"/>
              <a:gd name="T18" fmla="*/ 1691 w 2120"/>
              <a:gd name="T19" fmla="*/ 1331 h 1936"/>
              <a:gd name="T20" fmla="*/ 1251 w 2120"/>
              <a:gd name="T21" fmla="*/ 1758 h 1936"/>
              <a:gd name="T22" fmla="*/ 1126 w 2120"/>
              <a:gd name="T23" fmla="*/ 1675 h 1936"/>
              <a:gd name="T24" fmla="*/ 994 w 2120"/>
              <a:gd name="T25" fmla="*/ 1806 h 1936"/>
              <a:gd name="T26" fmla="*/ 1126 w 2120"/>
              <a:gd name="T27" fmla="*/ 1936 h 1936"/>
              <a:gd name="T28" fmla="*/ 1251 w 2120"/>
              <a:gd name="T29" fmla="*/ 1847 h 1936"/>
              <a:gd name="T30" fmla="*/ 1769 w 2120"/>
              <a:gd name="T31" fmla="*/ 1378 h 1936"/>
              <a:gd name="T32" fmla="*/ 2120 w 2120"/>
              <a:gd name="T33" fmla="*/ 962 h 19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120" h="1936">
                <a:moveTo>
                  <a:pt x="2120" y="962"/>
                </a:moveTo>
                <a:cubicBezTo>
                  <a:pt x="2120" y="772"/>
                  <a:pt x="2001" y="618"/>
                  <a:pt x="1834" y="559"/>
                </a:cubicBezTo>
                <a:cubicBezTo>
                  <a:pt x="1727" y="238"/>
                  <a:pt x="1423" y="0"/>
                  <a:pt x="1060" y="0"/>
                </a:cubicBezTo>
                <a:cubicBezTo>
                  <a:pt x="703" y="0"/>
                  <a:pt x="393" y="232"/>
                  <a:pt x="286" y="559"/>
                </a:cubicBezTo>
                <a:cubicBezTo>
                  <a:pt x="119" y="618"/>
                  <a:pt x="0" y="772"/>
                  <a:pt x="0" y="962"/>
                </a:cubicBezTo>
                <a:cubicBezTo>
                  <a:pt x="0" y="1194"/>
                  <a:pt x="191" y="1384"/>
                  <a:pt x="429" y="1384"/>
                </a:cubicBezTo>
                <a:cubicBezTo>
                  <a:pt x="429" y="612"/>
                  <a:pt x="429" y="612"/>
                  <a:pt x="429" y="612"/>
                </a:cubicBezTo>
                <a:cubicBezTo>
                  <a:pt x="512" y="339"/>
                  <a:pt x="762" y="149"/>
                  <a:pt x="1060" y="149"/>
                </a:cubicBezTo>
                <a:cubicBezTo>
                  <a:pt x="1358" y="149"/>
                  <a:pt x="1608" y="339"/>
                  <a:pt x="1691" y="606"/>
                </a:cubicBezTo>
                <a:cubicBezTo>
                  <a:pt x="1691" y="1331"/>
                  <a:pt x="1691" y="1331"/>
                  <a:pt x="1691" y="1331"/>
                </a:cubicBezTo>
                <a:cubicBezTo>
                  <a:pt x="1661" y="1396"/>
                  <a:pt x="1483" y="1752"/>
                  <a:pt x="1251" y="1758"/>
                </a:cubicBezTo>
                <a:cubicBezTo>
                  <a:pt x="1233" y="1711"/>
                  <a:pt x="1185" y="1675"/>
                  <a:pt x="1126" y="1675"/>
                </a:cubicBezTo>
                <a:cubicBezTo>
                  <a:pt x="1054" y="1675"/>
                  <a:pt x="994" y="1735"/>
                  <a:pt x="994" y="1806"/>
                </a:cubicBezTo>
                <a:cubicBezTo>
                  <a:pt x="994" y="1877"/>
                  <a:pt x="1054" y="1936"/>
                  <a:pt x="1126" y="1936"/>
                </a:cubicBezTo>
                <a:cubicBezTo>
                  <a:pt x="1185" y="1936"/>
                  <a:pt x="1233" y="1901"/>
                  <a:pt x="1251" y="1847"/>
                </a:cubicBezTo>
                <a:cubicBezTo>
                  <a:pt x="1530" y="1841"/>
                  <a:pt x="1727" y="1467"/>
                  <a:pt x="1769" y="1378"/>
                </a:cubicBezTo>
                <a:cubicBezTo>
                  <a:pt x="1971" y="1343"/>
                  <a:pt x="2120" y="1170"/>
                  <a:pt x="2120" y="962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/>
            <a:endParaRPr lang="en-US" kern="0" dirty="0">
              <a:solidFill>
                <a:srgbClr val="505050"/>
              </a:solidFill>
              <a:latin typeface="Segoe UI"/>
            </a:endParaRPr>
          </a:p>
        </p:txBody>
      </p:sp>
    </p:spTree>
    <p:extLst>
      <p:ext uri="{BB962C8B-B14F-4D97-AF65-F5344CB8AC3E}">
        <p14:creationId xmlns:p14="http://schemas.microsoft.com/office/powerpoint/2010/main" val="20268139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803275"/>
            <a:r>
              <a:rPr lang="en-US" dirty="0"/>
              <a:t>Pricing and billing of Azure services</a:t>
            </a:r>
            <a:endParaRPr lang="en-US" sz="4800" dirty="0"/>
          </a:p>
        </p:txBody>
      </p:sp>
      <p:sp>
        <p:nvSpPr>
          <p:cNvPr id="6" name="Freeform 5"/>
          <p:cNvSpPr>
            <a:spLocks noEditPoints="1"/>
          </p:cNvSpPr>
          <p:nvPr/>
        </p:nvSpPr>
        <p:spPr bwMode="auto">
          <a:xfrm>
            <a:off x="465139" y="407647"/>
            <a:ext cx="606176" cy="574271"/>
          </a:xfrm>
          <a:custGeom>
            <a:avLst/>
            <a:gdLst>
              <a:gd name="T0" fmla="*/ 1100 w 2217"/>
              <a:gd name="T1" fmla="*/ 1549 h 2100"/>
              <a:gd name="T2" fmla="*/ 1100 w 2217"/>
              <a:gd name="T3" fmla="*/ 1549 h 2100"/>
              <a:gd name="T4" fmla="*/ 1100 w 2217"/>
              <a:gd name="T5" fmla="*/ 1429 h 2100"/>
              <a:gd name="T6" fmla="*/ 1100 w 2217"/>
              <a:gd name="T7" fmla="*/ 1429 h 2100"/>
              <a:gd name="T8" fmla="*/ 911 w 2217"/>
              <a:gd name="T9" fmla="*/ 1394 h 2100"/>
              <a:gd name="T10" fmla="*/ 894 w 2217"/>
              <a:gd name="T11" fmla="*/ 1377 h 2100"/>
              <a:gd name="T12" fmla="*/ 894 w 2217"/>
              <a:gd name="T13" fmla="*/ 1377 h 2100"/>
              <a:gd name="T14" fmla="*/ 945 w 2217"/>
              <a:gd name="T15" fmla="*/ 1188 h 2100"/>
              <a:gd name="T16" fmla="*/ 979 w 2217"/>
              <a:gd name="T17" fmla="*/ 1205 h 2100"/>
              <a:gd name="T18" fmla="*/ 979 w 2217"/>
              <a:gd name="T19" fmla="*/ 1205 h 2100"/>
              <a:gd name="T20" fmla="*/ 1151 w 2217"/>
              <a:gd name="T21" fmla="*/ 1257 h 2100"/>
              <a:gd name="T22" fmla="*/ 1151 w 2217"/>
              <a:gd name="T23" fmla="*/ 1257 h 2100"/>
              <a:gd name="T24" fmla="*/ 1237 w 2217"/>
              <a:gd name="T25" fmla="*/ 1205 h 2100"/>
              <a:gd name="T26" fmla="*/ 1237 w 2217"/>
              <a:gd name="T27" fmla="*/ 1205 h 2100"/>
              <a:gd name="T28" fmla="*/ 1134 w 2217"/>
              <a:gd name="T29" fmla="*/ 1136 h 2100"/>
              <a:gd name="T30" fmla="*/ 1134 w 2217"/>
              <a:gd name="T31" fmla="*/ 1136 h 2100"/>
              <a:gd name="T32" fmla="*/ 894 w 2217"/>
              <a:gd name="T33" fmla="*/ 895 h 2100"/>
              <a:gd name="T34" fmla="*/ 894 w 2217"/>
              <a:gd name="T35" fmla="*/ 895 h 2100"/>
              <a:gd name="T36" fmla="*/ 1100 w 2217"/>
              <a:gd name="T37" fmla="*/ 671 h 2100"/>
              <a:gd name="T38" fmla="*/ 1100 w 2217"/>
              <a:gd name="T39" fmla="*/ 551 h 2100"/>
              <a:gd name="T40" fmla="*/ 1272 w 2217"/>
              <a:gd name="T41" fmla="*/ 551 h 2100"/>
              <a:gd name="T42" fmla="*/ 1272 w 2217"/>
              <a:gd name="T43" fmla="*/ 654 h 2100"/>
              <a:gd name="T44" fmla="*/ 1272 w 2217"/>
              <a:gd name="T45" fmla="*/ 654 h 2100"/>
              <a:gd name="T46" fmla="*/ 1409 w 2217"/>
              <a:gd name="T47" fmla="*/ 688 h 2100"/>
              <a:gd name="T48" fmla="*/ 1443 w 2217"/>
              <a:gd name="T49" fmla="*/ 706 h 2100"/>
              <a:gd name="T50" fmla="*/ 1392 w 2217"/>
              <a:gd name="T51" fmla="*/ 861 h 2100"/>
              <a:gd name="T52" fmla="*/ 1375 w 2217"/>
              <a:gd name="T53" fmla="*/ 895 h 2100"/>
              <a:gd name="T54" fmla="*/ 1358 w 2217"/>
              <a:gd name="T55" fmla="*/ 878 h 2100"/>
              <a:gd name="T56" fmla="*/ 1358 w 2217"/>
              <a:gd name="T57" fmla="*/ 878 h 2100"/>
              <a:gd name="T58" fmla="*/ 1203 w 2217"/>
              <a:gd name="T59" fmla="*/ 843 h 2100"/>
              <a:gd name="T60" fmla="*/ 1203 w 2217"/>
              <a:gd name="T61" fmla="*/ 843 h 2100"/>
              <a:gd name="T62" fmla="*/ 1134 w 2217"/>
              <a:gd name="T63" fmla="*/ 878 h 2100"/>
              <a:gd name="T64" fmla="*/ 1134 w 2217"/>
              <a:gd name="T65" fmla="*/ 878 h 2100"/>
              <a:gd name="T66" fmla="*/ 1254 w 2217"/>
              <a:gd name="T67" fmla="*/ 947 h 2100"/>
              <a:gd name="T68" fmla="*/ 1254 w 2217"/>
              <a:gd name="T69" fmla="*/ 947 h 2100"/>
              <a:gd name="T70" fmla="*/ 1461 w 2217"/>
              <a:gd name="T71" fmla="*/ 1188 h 2100"/>
              <a:gd name="T72" fmla="*/ 1461 w 2217"/>
              <a:gd name="T73" fmla="*/ 1188 h 2100"/>
              <a:gd name="T74" fmla="*/ 1272 w 2217"/>
              <a:gd name="T75" fmla="*/ 1429 h 2100"/>
              <a:gd name="T76" fmla="*/ 1272 w 2217"/>
              <a:gd name="T77" fmla="*/ 1549 h 2100"/>
              <a:gd name="T78" fmla="*/ 1100 w 2217"/>
              <a:gd name="T79" fmla="*/ 1549 h 2100"/>
              <a:gd name="T80" fmla="*/ 1168 w 2217"/>
              <a:gd name="T81" fmla="*/ 17 h 2100"/>
              <a:gd name="T82" fmla="*/ 155 w 2217"/>
              <a:gd name="T83" fmla="*/ 912 h 2100"/>
              <a:gd name="T84" fmla="*/ 0 w 2217"/>
              <a:gd name="T85" fmla="*/ 912 h 2100"/>
              <a:gd name="T86" fmla="*/ 241 w 2217"/>
              <a:gd name="T87" fmla="*/ 1153 h 2100"/>
              <a:gd name="T88" fmla="*/ 481 w 2217"/>
              <a:gd name="T89" fmla="*/ 912 h 2100"/>
              <a:gd name="T90" fmla="*/ 327 w 2217"/>
              <a:gd name="T91" fmla="*/ 912 h 2100"/>
              <a:gd name="T92" fmla="*/ 876 w 2217"/>
              <a:gd name="T93" fmla="*/ 241 h 2100"/>
              <a:gd name="T94" fmla="*/ 1993 w 2217"/>
              <a:gd name="T95" fmla="*/ 757 h 2100"/>
              <a:gd name="T96" fmla="*/ 1461 w 2217"/>
              <a:gd name="T97" fmla="*/ 1876 h 2100"/>
              <a:gd name="T98" fmla="*/ 361 w 2217"/>
              <a:gd name="T99" fmla="*/ 1343 h 2100"/>
              <a:gd name="T100" fmla="*/ 206 w 2217"/>
              <a:gd name="T101" fmla="*/ 1412 h 2100"/>
              <a:gd name="T102" fmla="*/ 1186 w 2217"/>
              <a:gd name="T103" fmla="*/ 2100 h 2100"/>
              <a:gd name="T104" fmla="*/ 2217 w 2217"/>
              <a:gd name="T105" fmla="*/ 1050 h 2100"/>
              <a:gd name="T106" fmla="*/ 1168 w 2217"/>
              <a:gd name="T107" fmla="*/ 17 h 2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217" h="2100">
                <a:moveTo>
                  <a:pt x="1100" y="1549"/>
                </a:moveTo>
                <a:cubicBezTo>
                  <a:pt x="1100" y="1549"/>
                  <a:pt x="1100" y="1549"/>
                  <a:pt x="1100" y="1549"/>
                </a:cubicBezTo>
                <a:cubicBezTo>
                  <a:pt x="1100" y="1429"/>
                  <a:pt x="1100" y="1429"/>
                  <a:pt x="1100" y="1429"/>
                </a:cubicBezTo>
                <a:cubicBezTo>
                  <a:pt x="1100" y="1429"/>
                  <a:pt x="1100" y="1429"/>
                  <a:pt x="1100" y="1429"/>
                </a:cubicBezTo>
                <a:cubicBezTo>
                  <a:pt x="1031" y="1429"/>
                  <a:pt x="962" y="1412"/>
                  <a:pt x="911" y="1394"/>
                </a:cubicBezTo>
                <a:cubicBezTo>
                  <a:pt x="911" y="1394"/>
                  <a:pt x="911" y="1394"/>
                  <a:pt x="894" y="1377"/>
                </a:cubicBezTo>
                <a:cubicBezTo>
                  <a:pt x="894" y="1377"/>
                  <a:pt x="894" y="1377"/>
                  <a:pt x="894" y="1377"/>
                </a:cubicBezTo>
                <a:cubicBezTo>
                  <a:pt x="894" y="1377"/>
                  <a:pt x="894" y="1377"/>
                  <a:pt x="945" y="1188"/>
                </a:cubicBezTo>
                <a:cubicBezTo>
                  <a:pt x="945" y="1188"/>
                  <a:pt x="945" y="1188"/>
                  <a:pt x="979" y="1205"/>
                </a:cubicBezTo>
                <a:cubicBezTo>
                  <a:pt x="979" y="1205"/>
                  <a:pt x="979" y="1205"/>
                  <a:pt x="979" y="1205"/>
                </a:cubicBezTo>
                <a:cubicBezTo>
                  <a:pt x="997" y="1222"/>
                  <a:pt x="1065" y="1257"/>
                  <a:pt x="1151" y="1257"/>
                </a:cubicBezTo>
                <a:cubicBezTo>
                  <a:pt x="1151" y="1257"/>
                  <a:pt x="1151" y="1257"/>
                  <a:pt x="1151" y="1257"/>
                </a:cubicBezTo>
                <a:cubicBezTo>
                  <a:pt x="1186" y="1257"/>
                  <a:pt x="1237" y="1239"/>
                  <a:pt x="1237" y="1205"/>
                </a:cubicBezTo>
                <a:cubicBezTo>
                  <a:pt x="1237" y="1205"/>
                  <a:pt x="1237" y="1205"/>
                  <a:pt x="1237" y="1205"/>
                </a:cubicBezTo>
                <a:cubicBezTo>
                  <a:pt x="1237" y="1188"/>
                  <a:pt x="1220" y="1170"/>
                  <a:pt x="1134" y="1136"/>
                </a:cubicBezTo>
                <a:cubicBezTo>
                  <a:pt x="1134" y="1136"/>
                  <a:pt x="1134" y="1136"/>
                  <a:pt x="1134" y="1136"/>
                </a:cubicBezTo>
                <a:cubicBezTo>
                  <a:pt x="1031" y="1102"/>
                  <a:pt x="894" y="1033"/>
                  <a:pt x="894" y="895"/>
                </a:cubicBezTo>
                <a:cubicBezTo>
                  <a:pt x="894" y="895"/>
                  <a:pt x="894" y="895"/>
                  <a:pt x="894" y="895"/>
                </a:cubicBezTo>
                <a:cubicBezTo>
                  <a:pt x="894" y="792"/>
                  <a:pt x="979" y="706"/>
                  <a:pt x="1100" y="671"/>
                </a:cubicBezTo>
                <a:cubicBezTo>
                  <a:pt x="1100" y="671"/>
                  <a:pt x="1100" y="671"/>
                  <a:pt x="1100" y="551"/>
                </a:cubicBezTo>
                <a:cubicBezTo>
                  <a:pt x="1100" y="551"/>
                  <a:pt x="1100" y="551"/>
                  <a:pt x="1272" y="551"/>
                </a:cubicBezTo>
                <a:cubicBezTo>
                  <a:pt x="1272" y="551"/>
                  <a:pt x="1272" y="551"/>
                  <a:pt x="1272" y="654"/>
                </a:cubicBezTo>
                <a:cubicBezTo>
                  <a:pt x="1272" y="654"/>
                  <a:pt x="1272" y="654"/>
                  <a:pt x="1272" y="654"/>
                </a:cubicBezTo>
                <a:cubicBezTo>
                  <a:pt x="1340" y="671"/>
                  <a:pt x="1375" y="688"/>
                  <a:pt x="1409" y="688"/>
                </a:cubicBezTo>
                <a:cubicBezTo>
                  <a:pt x="1409" y="688"/>
                  <a:pt x="1409" y="688"/>
                  <a:pt x="1443" y="706"/>
                </a:cubicBezTo>
                <a:cubicBezTo>
                  <a:pt x="1443" y="706"/>
                  <a:pt x="1443" y="706"/>
                  <a:pt x="1392" y="861"/>
                </a:cubicBezTo>
                <a:cubicBezTo>
                  <a:pt x="1392" y="861"/>
                  <a:pt x="1392" y="861"/>
                  <a:pt x="1375" y="895"/>
                </a:cubicBezTo>
                <a:cubicBezTo>
                  <a:pt x="1375" y="895"/>
                  <a:pt x="1375" y="895"/>
                  <a:pt x="1358" y="878"/>
                </a:cubicBezTo>
                <a:cubicBezTo>
                  <a:pt x="1358" y="878"/>
                  <a:pt x="1358" y="878"/>
                  <a:pt x="1358" y="878"/>
                </a:cubicBezTo>
                <a:cubicBezTo>
                  <a:pt x="1323" y="861"/>
                  <a:pt x="1272" y="843"/>
                  <a:pt x="1203" y="843"/>
                </a:cubicBezTo>
                <a:cubicBezTo>
                  <a:pt x="1203" y="843"/>
                  <a:pt x="1203" y="843"/>
                  <a:pt x="1203" y="843"/>
                </a:cubicBezTo>
                <a:cubicBezTo>
                  <a:pt x="1168" y="843"/>
                  <a:pt x="1134" y="843"/>
                  <a:pt x="1134" y="878"/>
                </a:cubicBezTo>
                <a:cubicBezTo>
                  <a:pt x="1134" y="878"/>
                  <a:pt x="1134" y="878"/>
                  <a:pt x="1134" y="878"/>
                </a:cubicBezTo>
                <a:cubicBezTo>
                  <a:pt x="1134" y="895"/>
                  <a:pt x="1203" y="929"/>
                  <a:pt x="1254" y="947"/>
                </a:cubicBezTo>
                <a:cubicBezTo>
                  <a:pt x="1254" y="947"/>
                  <a:pt x="1254" y="947"/>
                  <a:pt x="1254" y="947"/>
                </a:cubicBezTo>
                <a:cubicBezTo>
                  <a:pt x="1409" y="998"/>
                  <a:pt x="1461" y="1084"/>
                  <a:pt x="1461" y="1188"/>
                </a:cubicBezTo>
                <a:cubicBezTo>
                  <a:pt x="1461" y="1188"/>
                  <a:pt x="1461" y="1188"/>
                  <a:pt x="1461" y="1188"/>
                </a:cubicBezTo>
                <a:cubicBezTo>
                  <a:pt x="1461" y="1308"/>
                  <a:pt x="1375" y="1394"/>
                  <a:pt x="1272" y="1429"/>
                </a:cubicBezTo>
                <a:cubicBezTo>
                  <a:pt x="1272" y="1429"/>
                  <a:pt x="1272" y="1429"/>
                  <a:pt x="1272" y="1549"/>
                </a:cubicBezTo>
                <a:cubicBezTo>
                  <a:pt x="1272" y="1549"/>
                  <a:pt x="1272" y="1549"/>
                  <a:pt x="1100" y="1549"/>
                </a:cubicBezTo>
                <a:close/>
                <a:moveTo>
                  <a:pt x="1168" y="17"/>
                </a:moveTo>
                <a:cubicBezTo>
                  <a:pt x="653" y="17"/>
                  <a:pt x="223" y="396"/>
                  <a:pt x="1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241" y="1153"/>
                  <a:pt x="241" y="1153"/>
                  <a:pt x="241" y="1153"/>
                </a:cubicBezTo>
                <a:cubicBezTo>
                  <a:pt x="481" y="912"/>
                  <a:pt x="481" y="912"/>
                  <a:pt x="481" y="912"/>
                </a:cubicBezTo>
                <a:cubicBezTo>
                  <a:pt x="327" y="912"/>
                  <a:pt x="327" y="912"/>
                  <a:pt x="327" y="912"/>
                </a:cubicBezTo>
                <a:cubicBezTo>
                  <a:pt x="378" y="602"/>
                  <a:pt x="584" y="344"/>
                  <a:pt x="876" y="241"/>
                </a:cubicBezTo>
                <a:cubicBezTo>
                  <a:pt x="1323" y="68"/>
                  <a:pt x="1821" y="310"/>
                  <a:pt x="1993" y="757"/>
                </a:cubicBezTo>
                <a:cubicBezTo>
                  <a:pt x="2148" y="1205"/>
                  <a:pt x="1925" y="1704"/>
                  <a:pt x="1461" y="1876"/>
                </a:cubicBezTo>
                <a:cubicBezTo>
                  <a:pt x="1014" y="2031"/>
                  <a:pt x="516" y="1808"/>
                  <a:pt x="361" y="1343"/>
                </a:cubicBezTo>
                <a:cubicBezTo>
                  <a:pt x="206" y="1412"/>
                  <a:pt x="206" y="1412"/>
                  <a:pt x="206" y="1412"/>
                </a:cubicBezTo>
                <a:cubicBezTo>
                  <a:pt x="344" y="1825"/>
                  <a:pt x="739" y="2100"/>
                  <a:pt x="1186" y="2100"/>
                </a:cubicBezTo>
                <a:cubicBezTo>
                  <a:pt x="1753" y="2083"/>
                  <a:pt x="2217" y="1618"/>
                  <a:pt x="2217" y="1050"/>
                </a:cubicBezTo>
                <a:cubicBezTo>
                  <a:pt x="2199" y="465"/>
                  <a:pt x="1736" y="0"/>
                  <a:pt x="1168" y="17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3238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505050"/>
              </a:solidFill>
              <a:effectLst/>
              <a:uLnTx/>
              <a:uFillTx/>
              <a:latin typeface="Segoe UI"/>
            </a:endParaRP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E1A91F43-A737-4C75-BE9C-6C66F6EAFBDA}"/>
              </a:ext>
            </a:extLst>
          </p:cNvPr>
          <p:cNvSpPr txBox="1">
            <a:spLocks/>
          </p:cNvSpPr>
          <p:nvPr/>
        </p:nvSpPr>
        <p:spPr>
          <a:xfrm>
            <a:off x="475618" y="2316479"/>
            <a:ext cx="5486399" cy="244923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lvl="1" indent="-346075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Set an end-customer price for Azure services</a:t>
            </a:r>
          </a:p>
          <a:p>
            <a:pPr marL="346075" lvl="1" indent="-346075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Provide guidance for pricing rules of different Azure services</a:t>
            </a:r>
          </a:p>
          <a:p>
            <a:pPr marL="346075" lvl="1" indent="-346075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Calculate the estimated monthly cost for customer workloads in Azure.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DC7661B9-84FB-43FB-AD5B-D6309EB99965}"/>
              </a:ext>
            </a:extLst>
          </p:cNvPr>
          <p:cNvSpPr txBox="1">
            <a:spLocks/>
          </p:cNvSpPr>
          <p:nvPr/>
        </p:nvSpPr>
        <p:spPr>
          <a:xfrm>
            <a:off x="6484939" y="2316479"/>
            <a:ext cx="5486399" cy="4453621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6075" lvl="1" indent="-346075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Define the billing rules between</a:t>
            </a:r>
            <a:br>
              <a:rPr lang="en-US" sz="2200" dirty="0"/>
            </a:br>
            <a:r>
              <a:rPr lang="en-US" sz="2200" dirty="0"/>
              <a:t>end-customer and CSP Partner</a:t>
            </a:r>
          </a:p>
          <a:p>
            <a:pPr marL="346075" lvl="1" indent="-346075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Provide consumption analysis capabilities to customers</a:t>
            </a:r>
          </a:p>
          <a:p>
            <a:pPr marL="346075" lvl="1" indent="-346075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Pay invoice from Microsoft (CSP Direct) or from Distributor (CSP Indirect) based on the consumption of all customers</a:t>
            </a:r>
          </a:p>
          <a:p>
            <a:pPr marL="346075" lvl="1" indent="-346075">
              <a:lnSpc>
                <a:spcPct val="100000"/>
              </a:lnSpc>
              <a:spcBef>
                <a:spcPts val="1200"/>
              </a:spcBef>
            </a:pPr>
            <a:r>
              <a:rPr lang="en-US" sz="2200" dirty="0"/>
              <a:t>Manage billing disputes and escalate billing issues to Partner Center support team.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5A8931C-A322-46EA-8B08-D54A7DDFC85B}"/>
              </a:ext>
            </a:extLst>
          </p:cNvPr>
          <p:cNvSpPr txBox="1">
            <a:spLocks/>
          </p:cNvSpPr>
          <p:nvPr/>
        </p:nvSpPr>
        <p:spPr>
          <a:xfrm>
            <a:off x="475618" y="1558544"/>
            <a:ext cx="5486399" cy="683264"/>
          </a:xfrm>
          <a:prstGeom prst="rect">
            <a:avLst/>
          </a:prstGeom>
          <a:solidFill>
            <a:schemeClr val="accent1"/>
          </a:solidFill>
        </p:spPr>
        <p:txBody>
          <a:bodyPr lIns="182880" tIns="146304" rIns="182880" bIns="146304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Manage Azure pricing</a:t>
            </a:r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AB96C945-57EC-4290-A35C-098EF1A3442D}"/>
              </a:ext>
            </a:extLst>
          </p:cNvPr>
          <p:cNvSpPr txBox="1">
            <a:spLocks/>
          </p:cNvSpPr>
          <p:nvPr/>
        </p:nvSpPr>
        <p:spPr>
          <a:xfrm>
            <a:off x="6484939" y="1558544"/>
            <a:ext cx="5486399" cy="683264"/>
          </a:xfrm>
          <a:prstGeom prst="rect">
            <a:avLst/>
          </a:prstGeom>
          <a:solidFill>
            <a:schemeClr val="accent2"/>
          </a:solidFill>
        </p:spPr>
        <p:txBody>
          <a:bodyPr lIns="182880" tIns="146304" rIns="182880" bIns="146304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0">
              <a:buNone/>
            </a:pPr>
            <a:r>
              <a:rPr lang="en-US" sz="2800" dirty="0">
                <a:solidFill>
                  <a:schemeClr val="bg1"/>
                </a:solidFill>
              </a:rPr>
              <a:t>Manage Azure billing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295446D-90FB-4D0F-9428-1711EFB52709}"/>
              </a:ext>
            </a:extLst>
          </p:cNvPr>
          <p:cNvCxnSpPr>
            <a:cxnSpLocks/>
          </p:cNvCxnSpPr>
          <p:nvPr/>
        </p:nvCxnSpPr>
        <p:spPr>
          <a:xfrm flipV="1">
            <a:off x="6223478" y="1558544"/>
            <a:ext cx="0" cy="4964176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1AAD242E-3B4D-41F7-8737-83B1BC7A7EF9}"/>
              </a:ext>
            </a:extLst>
          </p:cNvPr>
          <p:cNvSpPr/>
          <p:nvPr/>
        </p:nvSpPr>
        <p:spPr>
          <a:xfrm>
            <a:off x="653644" y="1592400"/>
            <a:ext cx="182742" cy="6155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0" tIns="0" rIns="0" bIns="0" numCol="1" spcCol="1270" anchor="ctr" anchorCtr="0">
            <a:spAutoFit/>
          </a:bodyPr>
          <a:lstStyle/>
          <a:p>
            <a:pPr marL="0" lvl="0" indent="0" algn="ctr" defTabSz="1244600"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4000" dirty="0">
                <a:solidFill>
                  <a:schemeClr val="bg1"/>
                </a:solidFill>
                <a:latin typeface="+mj-lt"/>
              </a:rPr>
              <a:t>1</a:t>
            </a:r>
            <a:endParaRPr lang="en-IN" sz="4000" kern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562090-DD72-4821-82CF-4D8E722B71F5}"/>
              </a:ext>
            </a:extLst>
          </p:cNvPr>
          <p:cNvSpPr/>
          <p:nvPr/>
        </p:nvSpPr>
        <p:spPr>
          <a:xfrm>
            <a:off x="6622088" y="1592400"/>
            <a:ext cx="264496" cy="6155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none" lIns="0" tIns="0" rIns="0" bIns="0" numCol="1" spcCol="1270" anchor="ctr" anchorCtr="0">
            <a:spAutoFit/>
          </a:bodyPr>
          <a:lstStyle/>
          <a:p>
            <a:pPr marL="0" lvl="0" indent="0" algn="ctr" defTabSz="1244600">
              <a:spcBef>
                <a:spcPct val="0"/>
              </a:spcBef>
              <a:spcAft>
                <a:spcPct val="35000"/>
              </a:spcAft>
              <a:buNone/>
            </a:pPr>
            <a:r>
              <a:rPr lang="en-IN" sz="4000" kern="1200" dirty="0">
                <a:solidFill>
                  <a:schemeClr val="bg1"/>
                </a:solidFill>
                <a:latin typeface="+mj-lt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61906507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47797" y="651261"/>
            <a:ext cx="10342011" cy="2252924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4400" dirty="0">
                <a:solidFill>
                  <a:schemeClr val="bg1"/>
                </a:solidFill>
                <a:latin typeface="+mj-lt"/>
              </a:rPr>
              <a:t>Next steps</a:t>
            </a:r>
          </a:p>
          <a:p>
            <a:pPr marL="571500" indent="-571500">
              <a:lnSpc>
                <a:spcPct val="9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Want to become a CSP partner? </a:t>
            </a:r>
            <a:r>
              <a:rPr lang="en-US" sz="3200" dirty="0">
                <a:solidFill>
                  <a:schemeClr val="bg1"/>
                </a:solidFill>
                <a:latin typeface="+mj-lt"/>
                <a:hlinkClick r:id="rId2"/>
              </a:rPr>
              <a:t>Join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 CSP today.</a:t>
            </a:r>
          </a:p>
          <a:p>
            <a:pPr marL="571500" indent="-571500">
              <a:lnSpc>
                <a:spcPct val="9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  <a:latin typeface="+mj-lt"/>
              </a:rPr>
              <a:t>Want to learn more about Azure in CSP? Read </a:t>
            </a:r>
            <a:r>
              <a:rPr lang="en-US" sz="3200" dirty="0">
                <a:solidFill>
                  <a:schemeClr val="bg1"/>
                </a:solidFill>
                <a:latin typeface="+mj-lt"/>
                <a:hlinkClick r:id="rId3"/>
              </a:rPr>
              <a:t>here</a:t>
            </a:r>
            <a:r>
              <a:rPr lang="en-US" sz="3200" dirty="0">
                <a:solidFill>
                  <a:schemeClr val="bg1"/>
                </a:solidFill>
                <a:latin typeface="+mj-lt"/>
              </a:rPr>
              <a:t>.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6568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586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1785-44D6-4963-99CC-8EC429635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481" y="251899"/>
            <a:ext cx="11887878" cy="820092"/>
          </a:xfrm>
        </p:spPr>
        <p:txBody>
          <a:bodyPr/>
          <a:lstStyle/>
          <a:p>
            <a:r>
              <a:rPr lang="en-US" dirty="0"/>
              <a:t>Cloud Solution Provider (CSP) – innovative business model for Microsoft Partners.</a:t>
            </a:r>
            <a:endParaRPr lang="en-IN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AF88BE5-B463-46AF-B4A4-7ACA3E59883B}"/>
              </a:ext>
            </a:extLst>
          </p:cNvPr>
          <p:cNvGrpSpPr/>
          <p:nvPr/>
        </p:nvGrpSpPr>
        <p:grpSpPr>
          <a:xfrm>
            <a:off x="6562329" y="4267409"/>
            <a:ext cx="5350436" cy="455787"/>
            <a:chOff x="5776588" y="2537308"/>
            <a:chExt cx="5351195" cy="455852"/>
          </a:xfrm>
        </p:grpSpPr>
        <p:sp>
          <p:nvSpPr>
            <p:cNvPr id="333" name="Rectangle 332">
              <a:extLst>
                <a:ext uri="{FF2B5EF4-FFF2-40B4-BE49-F238E27FC236}">
                  <a16:creationId xmlns:a16="http://schemas.microsoft.com/office/drawing/2014/main" id="{F7D7C26C-1CD8-4461-AF1D-2A8C0B9A5D5D}"/>
                </a:ext>
              </a:extLst>
            </p:cNvPr>
            <p:cNvSpPr/>
            <p:nvPr/>
          </p:nvSpPr>
          <p:spPr bwMode="auto">
            <a:xfrm>
              <a:off x="5776588" y="2576866"/>
              <a:ext cx="5351195" cy="376738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70" tIns="0" rIns="0" bIns="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defTabSz="932026">
                <a:spcAft>
                  <a:spcPts val="600"/>
                </a:spcAft>
                <a:defRPr/>
              </a:pPr>
              <a:r>
                <a:rPr lang="en-US" sz="2400" kern="0" dirty="0">
                  <a:solidFill>
                    <a:schemeClr val="tx2"/>
                  </a:solidFill>
                  <a:latin typeface="+mj-lt"/>
                </a:rPr>
                <a:t>Own customer relationship</a:t>
              </a:r>
            </a:p>
          </p:txBody>
        </p:sp>
        <p:grpSp>
          <p:nvGrpSpPr>
            <p:cNvPr id="338" name="Group 314">
              <a:extLst>
                <a:ext uri="{FF2B5EF4-FFF2-40B4-BE49-F238E27FC236}">
                  <a16:creationId xmlns:a16="http://schemas.microsoft.com/office/drawing/2014/main" id="{236B6DE8-7BE8-47EF-A3EB-1C9AFC4AD09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776588" y="2537308"/>
              <a:ext cx="747384" cy="455852"/>
              <a:chOff x="4138" y="1351"/>
              <a:chExt cx="423" cy="258"/>
            </a:xfrm>
            <a:solidFill>
              <a:schemeClr val="accent1"/>
            </a:solidFill>
          </p:grpSpPr>
          <p:sp>
            <p:nvSpPr>
              <p:cNvPr id="339" name="Freeform 315">
                <a:extLst>
                  <a:ext uri="{FF2B5EF4-FFF2-40B4-BE49-F238E27FC236}">
                    <a16:creationId xmlns:a16="http://schemas.microsoft.com/office/drawing/2014/main" id="{CBABD452-7901-49AE-8BB4-01E32317F0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88" y="1386"/>
                <a:ext cx="308" cy="223"/>
              </a:xfrm>
              <a:custGeom>
                <a:avLst/>
                <a:gdLst>
                  <a:gd name="T0" fmla="*/ 613 w 629"/>
                  <a:gd name="T1" fmla="*/ 278 h 455"/>
                  <a:gd name="T2" fmla="*/ 348 w 629"/>
                  <a:gd name="T3" fmla="*/ 88 h 455"/>
                  <a:gd name="T4" fmla="*/ 289 w 629"/>
                  <a:gd name="T5" fmla="*/ 62 h 455"/>
                  <a:gd name="T6" fmla="*/ 197 w 629"/>
                  <a:gd name="T7" fmla="*/ 111 h 455"/>
                  <a:gd name="T8" fmla="*/ 187 w 629"/>
                  <a:gd name="T9" fmla="*/ 118 h 455"/>
                  <a:gd name="T10" fmla="*/ 145 w 629"/>
                  <a:gd name="T11" fmla="*/ 124 h 455"/>
                  <a:gd name="T12" fmla="*/ 145 w 629"/>
                  <a:gd name="T13" fmla="*/ 124 h 455"/>
                  <a:gd name="T14" fmla="*/ 86 w 629"/>
                  <a:gd name="T15" fmla="*/ 88 h 455"/>
                  <a:gd name="T16" fmla="*/ 79 w 629"/>
                  <a:gd name="T17" fmla="*/ 46 h 455"/>
                  <a:gd name="T18" fmla="*/ 102 w 629"/>
                  <a:gd name="T19" fmla="*/ 0 h 455"/>
                  <a:gd name="T20" fmla="*/ 69 w 629"/>
                  <a:gd name="T21" fmla="*/ 0 h 455"/>
                  <a:gd name="T22" fmla="*/ 4 w 629"/>
                  <a:gd name="T23" fmla="*/ 262 h 455"/>
                  <a:gd name="T24" fmla="*/ 14 w 629"/>
                  <a:gd name="T25" fmla="*/ 265 h 455"/>
                  <a:gd name="T26" fmla="*/ 53 w 629"/>
                  <a:gd name="T27" fmla="*/ 232 h 455"/>
                  <a:gd name="T28" fmla="*/ 73 w 629"/>
                  <a:gd name="T29" fmla="*/ 232 h 455"/>
                  <a:gd name="T30" fmla="*/ 105 w 629"/>
                  <a:gd name="T31" fmla="*/ 245 h 455"/>
                  <a:gd name="T32" fmla="*/ 145 w 629"/>
                  <a:gd name="T33" fmla="*/ 239 h 455"/>
                  <a:gd name="T34" fmla="*/ 148 w 629"/>
                  <a:gd name="T35" fmla="*/ 239 h 455"/>
                  <a:gd name="T36" fmla="*/ 177 w 629"/>
                  <a:gd name="T37" fmla="*/ 252 h 455"/>
                  <a:gd name="T38" fmla="*/ 217 w 629"/>
                  <a:gd name="T39" fmla="*/ 245 h 455"/>
                  <a:gd name="T40" fmla="*/ 223 w 629"/>
                  <a:gd name="T41" fmla="*/ 245 h 455"/>
                  <a:gd name="T42" fmla="*/ 266 w 629"/>
                  <a:gd name="T43" fmla="*/ 291 h 455"/>
                  <a:gd name="T44" fmla="*/ 279 w 629"/>
                  <a:gd name="T45" fmla="*/ 291 h 455"/>
                  <a:gd name="T46" fmla="*/ 285 w 629"/>
                  <a:gd name="T47" fmla="*/ 294 h 455"/>
                  <a:gd name="T48" fmla="*/ 331 w 629"/>
                  <a:gd name="T49" fmla="*/ 357 h 455"/>
                  <a:gd name="T50" fmla="*/ 331 w 629"/>
                  <a:gd name="T51" fmla="*/ 363 h 455"/>
                  <a:gd name="T52" fmla="*/ 322 w 629"/>
                  <a:gd name="T53" fmla="*/ 412 h 455"/>
                  <a:gd name="T54" fmla="*/ 380 w 629"/>
                  <a:gd name="T55" fmla="*/ 455 h 455"/>
                  <a:gd name="T56" fmla="*/ 410 w 629"/>
                  <a:gd name="T57" fmla="*/ 438 h 455"/>
                  <a:gd name="T58" fmla="*/ 413 w 629"/>
                  <a:gd name="T59" fmla="*/ 412 h 455"/>
                  <a:gd name="T60" fmla="*/ 361 w 629"/>
                  <a:gd name="T61" fmla="*/ 370 h 455"/>
                  <a:gd name="T62" fmla="*/ 358 w 629"/>
                  <a:gd name="T63" fmla="*/ 360 h 455"/>
                  <a:gd name="T64" fmla="*/ 367 w 629"/>
                  <a:gd name="T65" fmla="*/ 360 h 455"/>
                  <a:gd name="T66" fmla="*/ 456 w 629"/>
                  <a:gd name="T67" fmla="*/ 422 h 455"/>
                  <a:gd name="T68" fmla="*/ 485 w 629"/>
                  <a:gd name="T69" fmla="*/ 409 h 455"/>
                  <a:gd name="T70" fmla="*/ 492 w 629"/>
                  <a:gd name="T71" fmla="*/ 376 h 455"/>
                  <a:gd name="T72" fmla="*/ 390 w 629"/>
                  <a:gd name="T73" fmla="*/ 307 h 455"/>
                  <a:gd name="T74" fmla="*/ 390 w 629"/>
                  <a:gd name="T75" fmla="*/ 298 h 455"/>
                  <a:gd name="T76" fmla="*/ 400 w 629"/>
                  <a:gd name="T77" fmla="*/ 294 h 455"/>
                  <a:gd name="T78" fmla="*/ 521 w 629"/>
                  <a:gd name="T79" fmla="*/ 383 h 455"/>
                  <a:gd name="T80" fmla="*/ 551 w 629"/>
                  <a:gd name="T81" fmla="*/ 366 h 455"/>
                  <a:gd name="T82" fmla="*/ 557 w 629"/>
                  <a:gd name="T83" fmla="*/ 337 h 455"/>
                  <a:gd name="T84" fmla="*/ 459 w 629"/>
                  <a:gd name="T85" fmla="*/ 268 h 455"/>
                  <a:gd name="T86" fmla="*/ 456 w 629"/>
                  <a:gd name="T87" fmla="*/ 258 h 455"/>
                  <a:gd name="T88" fmla="*/ 466 w 629"/>
                  <a:gd name="T89" fmla="*/ 255 h 455"/>
                  <a:gd name="T90" fmla="*/ 587 w 629"/>
                  <a:gd name="T91" fmla="*/ 343 h 455"/>
                  <a:gd name="T92" fmla="*/ 620 w 629"/>
                  <a:gd name="T93" fmla="*/ 327 h 455"/>
                  <a:gd name="T94" fmla="*/ 613 w 629"/>
                  <a:gd name="T95" fmla="*/ 278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29" h="455">
                    <a:moveTo>
                      <a:pt x="613" y="278"/>
                    </a:moveTo>
                    <a:cubicBezTo>
                      <a:pt x="348" y="88"/>
                      <a:pt x="348" y="88"/>
                      <a:pt x="348" y="88"/>
                    </a:cubicBezTo>
                    <a:cubicBezTo>
                      <a:pt x="289" y="62"/>
                      <a:pt x="289" y="62"/>
                      <a:pt x="289" y="62"/>
                    </a:cubicBezTo>
                    <a:cubicBezTo>
                      <a:pt x="197" y="111"/>
                      <a:pt x="197" y="111"/>
                      <a:pt x="197" y="111"/>
                    </a:cubicBezTo>
                    <a:cubicBezTo>
                      <a:pt x="187" y="118"/>
                      <a:pt x="187" y="118"/>
                      <a:pt x="187" y="118"/>
                    </a:cubicBezTo>
                    <a:cubicBezTo>
                      <a:pt x="174" y="124"/>
                      <a:pt x="158" y="127"/>
                      <a:pt x="145" y="124"/>
                    </a:cubicBezTo>
                    <a:cubicBezTo>
                      <a:pt x="145" y="124"/>
                      <a:pt x="145" y="124"/>
                      <a:pt x="145" y="124"/>
                    </a:cubicBezTo>
                    <a:cubicBezTo>
                      <a:pt x="122" y="124"/>
                      <a:pt x="99" y="111"/>
                      <a:pt x="86" y="88"/>
                    </a:cubicBezTo>
                    <a:cubicBezTo>
                      <a:pt x="79" y="75"/>
                      <a:pt x="76" y="62"/>
                      <a:pt x="79" y="46"/>
                    </a:cubicBezTo>
                    <a:cubicBezTo>
                      <a:pt x="79" y="29"/>
                      <a:pt x="89" y="13"/>
                      <a:pt x="102" y="0"/>
                    </a:cubicBezTo>
                    <a:cubicBezTo>
                      <a:pt x="82" y="0"/>
                      <a:pt x="69" y="0"/>
                      <a:pt x="69" y="0"/>
                    </a:cubicBezTo>
                    <a:cubicBezTo>
                      <a:pt x="69" y="0"/>
                      <a:pt x="0" y="131"/>
                      <a:pt x="4" y="262"/>
                    </a:cubicBezTo>
                    <a:cubicBezTo>
                      <a:pt x="14" y="265"/>
                      <a:pt x="14" y="265"/>
                      <a:pt x="14" y="265"/>
                    </a:cubicBezTo>
                    <a:cubicBezTo>
                      <a:pt x="20" y="249"/>
                      <a:pt x="33" y="239"/>
                      <a:pt x="53" y="232"/>
                    </a:cubicBezTo>
                    <a:cubicBezTo>
                      <a:pt x="59" y="232"/>
                      <a:pt x="66" y="232"/>
                      <a:pt x="73" y="232"/>
                    </a:cubicBezTo>
                    <a:cubicBezTo>
                      <a:pt x="82" y="232"/>
                      <a:pt x="95" y="239"/>
                      <a:pt x="105" y="245"/>
                    </a:cubicBezTo>
                    <a:cubicBezTo>
                      <a:pt x="118" y="239"/>
                      <a:pt x="131" y="235"/>
                      <a:pt x="145" y="239"/>
                    </a:cubicBezTo>
                    <a:cubicBezTo>
                      <a:pt x="148" y="239"/>
                      <a:pt x="148" y="239"/>
                      <a:pt x="148" y="239"/>
                    </a:cubicBezTo>
                    <a:cubicBezTo>
                      <a:pt x="161" y="239"/>
                      <a:pt x="171" y="245"/>
                      <a:pt x="177" y="252"/>
                    </a:cubicBezTo>
                    <a:cubicBezTo>
                      <a:pt x="187" y="245"/>
                      <a:pt x="200" y="242"/>
                      <a:pt x="217" y="245"/>
                    </a:cubicBezTo>
                    <a:cubicBezTo>
                      <a:pt x="217" y="245"/>
                      <a:pt x="220" y="245"/>
                      <a:pt x="223" y="245"/>
                    </a:cubicBezTo>
                    <a:cubicBezTo>
                      <a:pt x="246" y="252"/>
                      <a:pt x="263" y="268"/>
                      <a:pt x="266" y="291"/>
                    </a:cubicBezTo>
                    <a:cubicBezTo>
                      <a:pt x="269" y="291"/>
                      <a:pt x="272" y="291"/>
                      <a:pt x="279" y="291"/>
                    </a:cubicBezTo>
                    <a:cubicBezTo>
                      <a:pt x="282" y="291"/>
                      <a:pt x="282" y="291"/>
                      <a:pt x="285" y="294"/>
                    </a:cubicBezTo>
                    <a:cubicBezTo>
                      <a:pt x="315" y="301"/>
                      <a:pt x="335" y="327"/>
                      <a:pt x="331" y="357"/>
                    </a:cubicBezTo>
                    <a:cubicBezTo>
                      <a:pt x="331" y="360"/>
                      <a:pt x="331" y="363"/>
                      <a:pt x="331" y="363"/>
                    </a:cubicBezTo>
                    <a:cubicBezTo>
                      <a:pt x="322" y="412"/>
                      <a:pt x="322" y="412"/>
                      <a:pt x="322" y="412"/>
                    </a:cubicBezTo>
                    <a:cubicBezTo>
                      <a:pt x="380" y="455"/>
                      <a:pt x="380" y="455"/>
                      <a:pt x="380" y="455"/>
                    </a:cubicBezTo>
                    <a:cubicBezTo>
                      <a:pt x="390" y="455"/>
                      <a:pt x="400" y="448"/>
                      <a:pt x="410" y="438"/>
                    </a:cubicBezTo>
                    <a:cubicBezTo>
                      <a:pt x="413" y="432"/>
                      <a:pt x="417" y="422"/>
                      <a:pt x="413" y="412"/>
                    </a:cubicBezTo>
                    <a:cubicBezTo>
                      <a:pt x="361" y="370"/>
                      <a:pt x="361" y="370"/>
                      <a:pt x="361" y="370"/>
                    </a:cubicBezTo>
                    <a:cubicBezTo>
                      <a:pt x="358" y="366"/>
                      <a:pt x="358" y="363"/>
                      <a:pt x="358" y="360"/>
                    </a:cubicBezTo>
                    <a:cubicBezTo>
                      <a:pt x="361" y="357"/>
                      <a:pt x="364" y="357"/>
                      <a:pt x="367" y="360"/>
                    </a:cubicBezTo>
                    <a:cubicBezTo>
                      <a:pt x="456" y="422"/>
                      <a:pt x="456" y="422"/>
                      <a:pt x="456" y="422"/>
                    </a:cubicBezTo>
                    <a:cubicBezTo>
                      <a:pt x="469" y="422"/>
                      <a:pt x="479" y="419"/>
                      <a:pt x="485" y="409"/>
                    </a:cubicBezTo>
                    <a:cubicBezTo>
                      <a:pt x="492" y="399"/>
                      <a:pt x="492" y="389"/>
                      <a:pt x="492" y="376"/>
                    </a:cubicBezTo>
                    <a:cubicBezTo>
                      <a:pt x="390" y="307"/>
                      <a:pt x="390" y="307"/>
                      <a:pt x="390" y="307"/>
                    </a:cubicBezTo>
                    <a:cubicBezTo>
                      <a:pt x="387" y="304"/>
                      <a:pt x="387" y="301"/>
                      <a:pt x="390" y="298"/>
                    </a:cubicBezTo>
                    <a:cubicBezTo>
                      <a:pt x="390" y="294"/>
                      <a:pt x="397" y="294"/>
                      <a:pt x="400" y="294"/>
                    </a:cubicBezTo>
                    <a:cubicBezTo>
                      <a:pt x="521" y="383"/>
                      <a:pt x="521" y="383"/>
                      <a:pt x="521" y="383"/>
                    </a:cubicBezTo>
                    <a:cubicBezTo>
                      <a:pt x="531" y="383"/>
                      <a:pt x="544" y="376"/>
                      <a:pt x="551" y="366"/>
                    </a:cubicBezTo>
                    <a:cubicBezTo>
                      <a:pt x="557" y="357"/>
                      <a:pt x="557" y="347"/>
                      <a:pt x="557" y="337"/>
                    </a:cubicBezTo>
                    <a:cubicBezTo>
                      <a:pt x="459" y="268"/>
                      <a:pt x="459" y="268"/>
                      <a:pt x="459" y="268"/>
                    </a:cubicBezTo>
                    <a:cubicBezTo>
                      <a:pt x="456" y="265"/>
                      <a:pt x="456" y="262"/>
                      <a:pt x="456" y="258"/>
                    </a:cubicBezTo>
                    <a:cubicBezTo>
                      <a:pt x="459" y="255"/>
                      <a:pt x="462" y="252"/>
                      <a:pt x="466" y="255"/>
                    </a:cubicBezTo>
                    <a:cubicBezTo>
                      <a:pt x="587" y="343"/>
                      <a:pt x="587" y="343"/>
                      <a:pt x="587" y="343"/>
                    </a:cubicBezTo>
                    <a:cubicBezTo>
                      <a:pt x="603" y="343"/>
                      <a:pt x="613" y="337"/>
                      <a:pt x="620" y="327"/>
                    </a:cubicBezTo>
                    <a:cubicBezTo>
                      <a:pt x="629" y="311"/>
                      <a:pt x="626" y="288"/>
                      <a:pt x="613" y="2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defTabSz="932384">
                  <a:defRPr/>
                </a:pPr>
                <a:endParaRPr lang="en-US" kern="0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340" name="Freeform 316">
                <a:extLst>
                  <a:ext uri="{FF2B5EF4-FFF2-40B4-BE49-F238E27FC236}">
                    <a16:creationId xmlns:a16="http://schemas.microsoft.com/office/drawing/2014/main" id="{67BD238F-3F0E-4BDC-B711-620D5DC6AA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37" y="1351"/>
                <a:ext cx="284" cy="164"/>
              </a:xfrm>
              <a:custGeom>
                <a:avLst/>
                <a:gdLst>
                  <a:gd name="T0" fmla="*/ 422 w 583"/>
                  <a:gd name="T1" fmla="*/ 105 h 334"/>
                  <a:gd name="T2" fmla="*/ 396 w 583"/>
                  <a:gd name="T3" fmla="*/ 95 h 334"/>
                  <a:gd name="T4" fmla="*/ 206 w 583"/>
                  <a:gd name="T5" fmla="*/ 6 h 334"/>
                  <a:gd name="T6" fmla="*/ 164 w 583"/>
                  <a:gd name="T7" fmla="*/ 10 h 334"/>
                  <a:gd name="T8" fmla="*/ 85 w 583"/>
                  <a:gd name="T9" fmla="*/ 52 h 334"/>
                  <a:gd name="T10" fmla="*/ 29 w 583"/>
                  <a:gd name="T11" fmla="*/ 85 h 334"/>
                  <a:gd name="T12" fmla="*/ 13 w 583"/>
                  <a:gd name="T13" fmla="*/ 150 h 334"/>
                  <a:gd name="T14" fmla="*/ 49 w 583"/>
                  <a:gd name="T15" fmla="*/ 173 h 334"/>
                  <a:gd name="T16" fmla="*/ 75 w 583"/>
                  <a:gd name="T17" fmla="*/ 167 h 334"/>
                  <a:gd name="T18" fmla="*/ 75 w 583"/>
                  <a:gd name="T19" fmla="*/ 167 h 334"/>
                  <a:gd name="T20" fmla="*/ 190 w 583"/>
                  <a:gd name="T21" fmla="*/ 108 h 334"/>
                  <a:gd name="T22" fmla="*/ 262 w 583"/>
                  <a:gd name="T23" fmla="*/ 141 h 334"/>
                  <a:gd name="T24" fmla="*/ 363 w 583"/>
                  <a:gd name="T25" fmla="*/ 213 h 334"/>
                  <a:gd name="T26" fmla="*/ 527 w 583"/>
                  <a:gd name="T27" fmla="*/ 330 h 334"/>
                  <a:gd name="T28" fmla="*/ 530 w 583"/>
                  <a:gd name="T29" fmla="*/ 334 h 334"/>
                  <a:gd name="T30" fmla="*/ 576 w 583"/>
                  <a:gd name="T31" fmla="*/ 324 h 334"/>
                  <a:gd name="T32" fmla="*/ 514 w 583"/>
                  <a:gd name="T33" fmla="*/ 98 h 334"/>
                  <a:gd name="T34" fmla="*/ 422 w 583"/>
                  <a:gd name="T35" fmla="*/ 105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83" h="334">
                    <a:moveTo>
                      <a:pt x="422" y="105"/>
                    </a:moveTo>
                    <a:cubicBezTo>
                      <a:pt x="416" y="105"/>
                      <a:pt x="406" y="101"/>
                      <a:pt x="396" y="95"/>
                    </a:cubicBezTo>
                    <a:cubicBezTo>
                      <a:pt x="206" y="6"/>
                      <a:pt x="206" y="6"/>
                      <a:pt x="206" y="6"/>
                    </a:cubicBezTo>
                    <a:cubicBezTo>
                      <a:pt x="193" y="0"/>
                      <a:pt x="177" y="3"/>
                      <a:pt x="164" y="10"/>
                    </a:cubicBezTo>
                    <a:cubicBezTo>
                      <a:pt x="85" y="52"/>
                      <a:pt x="85" y="52"/>
                      <a:pt x="85" y="52"/>
                    </a:cubicBezTo>
                    <a:cubicBezTo>
                      <a:pt x="29" y="85"/>
                      <a:pt x="29" y="85"/>
                      <a:pt x="29" y="85"/>
                    </a:cubicBezTo>
                    <a:cubicBezTo>
                      <a:pt x="6" y="98"/>
                      <a:pt x="0" y="127"/>
                      <a:pt x="13" y="150"/>
                    </a:cubicBezTo>
                    <a:cubicBezTo>
                      <a:pt x="19" y="163"/>
                      <a:pt x="32" y="173"/>
                      <a:pt x="49" y="173"/>
                    </a:cubicBezTo>
                    <a:cubicBezTo>
                      <a:pt x="59" y="173"/>
                      <a:pt x="69" y="173"/>
                      <a:pt x="75" y="167"/>
                    </a:cubicBezTo>
                    <a:cubicBezTo>
                      <a:pt x="75" y="167"/>
                      <a:pt x="75" y="167"/>
                      <a:pt x="75" y="167"/>
                    </a:cubicBezTo>
                    <a:cubicBezTo>
                      <a:pt x="190" y="108"/>
                      <a:pt x="190" y="108"/>
                      <a:pt x="190" y="108"/>
                    </a:cubicBezTo>
                    <a:cubicBezTo>
                      <a:pt x="262" y="141"/>
                      <a:pt x="262" y="141"/>
                      <a:pt x="262" y="141"/>
                    </a:cubicBezTo>
                    <a:cubicBezTo>
                      <a:pt x="363" y="213"/>
                      <a:pt x="363" y="213"/>
                      <a:pt x="363" y="213"/>
                    </a:cubicBezTo>
                    <a:cubicBezTo>
                      <a:pt x="527" y="330"/>
                      <a:pt x="527" y="330"/>
                      <a:pt x="527" y="330"/>
                    </a:cubicBezTo>
                    <a:cubicBezTo>
                      <a:pt x="530" y="334"/>
                      <a:pt x="530" y="334"/>
                      <a:pt x="530" y="334"/>
                    </a:cubicBezTo>
                    <a:cubicBezTo>
                      <a:pt x="576" y="324"/>
                      <a:pt x="576" y="324"/>
                      <a:pt x="576" y="324"/>
                    </a:cubicBezTo>
                    <a:cubicBezTo>
                      <a:pt x="583" y="170"/>
                      <a:pt x="514" y="98"/>
                      <a:pt x="514" y="98"/>
                    </a:cubicBezTo>
                    <a:cubicBezTo>
                      <a:pt x="514" y="98"/>
                      <a:pt x="442" y="111"/>
                      <a:pt x="422" y="10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defTabSz="932384">
                  <a:defRPr/>
                </a:pPr>
                <a:endParaRPr lang="en-US" kern="0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341" name="Freeform 317">
                <a:extLst>
                  <a:ext uri="{FF2B5EF4-FFF2-40B4-BE49-F238E27FC236}">
                    <a16:creationId xmlns:a16="http://schemas.microsoft.com/office/drawing/2014/main" id="{B9A833D9-A0D1-479A-A2F6-B232475746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02" y="1510"/>
                <a:ext cx="139" cy="96"/>
              </a:xfrm>
              <a:custGeom>
                <a:avLst/>
                <a:gdLst>
                  <a:gd name="T0" fmla="*/ 255 w 285"/>
                  <a:gd name="T1" fmla="*/ 65 h 196"/>
                  <a:gd name="T2" fmla="*/ 213 w 285"/>
                  <a:gd name="T3" fmla="*/ 82 h 196"/>
                  <a:gd name="T4" fmla="*/ 216 w 285"/>
                  <a:gd name="T5" fmla="*/ 59 h 196"/>
                  <a:gd name="T6" fmla="*/ 190 w 285"/>
                  <a:gd name="T7" fmla="*/ 16 h 196"/>
                  <a:gd name="T8" fmla="*/ 147 w 285"/>
                  <a:gd name="T9" fmla="*/ 42 h 196"/>
                  <a:gd name="T10" fmla="*/ 147 w 285"/>
                  <a:gd name="T11" fmla="*/ 46 h 196"/>
                  <a:gd name="T12" fmla="*/ 118 w 285"/>
                  <a:gd name="T13" fmla="*/ 10 h 196"/>
                  <a:gd name="T14" fmla="*/ 78 w 285"/>
                  <a:gd name="T15" fmla="*/ 33 h 196"/>
                  <a:gd name="T16" fmla="*/ 78 w 285"/>
                  <a:gd name="T17" fmla="*/ 33 h 196"/>
                  <a:gd name="T18" fmla="*/ 32 w 285"/>
                  <a:gd name="T19" fmla="*/ 3 h 196"/>
                  <a:gd name="T20" fmla="*/ 3 w 285"/>
                  <a:gd name="T21" fmla="*/ 46 h 196"/>
                  <a:gd name="T22" fmla="*/ 13 w 285"/>
                  <a:gd name="T23" fmla="*/ 91 h 196"/>
                  <a:gd name="T24" fmla="*/ 46 w 285"/>
                  <a:gd name="T25" fmla="*/ 121 h 196"/>
                  <a:gd name="T26" fmla="*/ 55 w 285"/>
                  <a:gd name="T27" fmla="*/ 121 h 196"/>
                  <a:gd name="T28" fmla="*/ 62 w 285"/>
                  <a:gd name="T29" fmla="*/ 118 h 196"/>
                  <a:gd name="T30" fmla="*/ 91 w 285"/>
                  <a:gd name="T31" fmla="*/ 144 h 196"/>
                  <a:gd name="T32" fmla="*/ 95 w 285"/>
                  <a:gd name="T33" fmla="*/ 144 h 196"/>
                  <a:gd name="T34" fmla="*/ 131 w 285"/>
                  <a:gd name="T35" fmla="*/ 127 h 196"/>
                  <a:gd name="T36" fmla="*/ 127 w 285"/>
                  <a:gd name="T37" fmla="*/ 131 h 196"/>
                  <a:gd name="T38" fmla="*/ 157 w 285"/>
                  <a:gd name="T39" fmla="*/ 173 h 196"/>
                  <a:gd name="T40" fmla="*/ 160 w 285"/>
                  <a:gd name="T41" fmla="*/ 173 h 196"/>
                  <a:gd name="T42" fmla="*/ 193 w 285"/>
                  <a:gd name="T43" fmla="*/ 157 h 196"/>
                  <a:gd name="T44" fmla="*/ 222 w 285"/>
                  <a:gd name="T45" fmla="*/ 196 h 196"/>
                  <a:gd name="T46" fmla="*/ 226 w 285"/>
                  <a:gd name="T47" fmla="*/ 196 h 196"/>
                  <a:gd name="T48" fmla="*/ 268 w 285"/>
                  <a:gd name="T49" fmla="*/ 167 h 196"/>
                  <a:gd name="T50" fmla="*/ 281 w 285"/>
                  <a:gd name="T51" fmla="*/ 108 h 196"/>
                  <a:gd name="T52" fmla="*/ 255 w 285"/>
                  <a:gd name="T53" fmla="*/ 65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85" h="196">
                    <a:moveTo>
                      <a:pt x="255" y="65"/>
                    </a:moveTo>
                    <a:cubicBezTo>
                      <a:pt x="236" y="62"/>
                      <a:pt x="219" y="69"/>
                      <a:pt x="213" y="82"/>
                    </a:cubicBezTo>
                    <a:cubicBezTo>
                      <a:pt x="216" y="59"/>
                      <a:pt x="216" y="59"/>
                      <a:pt x="216" y="59"/>
                    </a:cubicBezTo>
                    <a:cubicBezTo>
                      <a:pt x="222" y="39"/>
                      <a:pt x="209" y="19"/>
                      <a:pt x="190" y="16"/>
                    </a:cubicBezTo>
                    <a:cubicBezTo>
                      <a:pt x="170" y="13"/>
                      <a:pt x="150" y="23"/>
                      <a:pt x="147" y="42"/>
                    </a:cubicBezTo>
                    <a:cubicBezTo>
                      <a:pt x="147" y="46"/>
                      <a:pt x="147" y="46"/>
                      <a:pt x="147" y="46"/>
                    </a:cubicBezTo>
                    <a:cubicBezTo>
                      <a:pt x="147" y="29"/>
                      <a:pt x="134" y="13"/>
                      <a:pt x="118" y="10"/>
                    </a:cubicBezTo>
                    <a:cubicBezTo>
                      <a:pt x="101" y="6"/>
                      <a:pt x="82" y="16"/>
                      <a:pt x="78" y="33"/>
                    </a:cubicBezTo>
                    <a:cubicBezTo>
                      <a:pt x="78" y="33"/>
                      <a:pt x="78" y="33"/>
                      <a:pt x="78" y="33"/>
                    </a:cubicBezTo>
                    <a:cubicBezTo>
                      <a:pt x="72" y="13"/>
                      <a:pt x="49" y="0"/>
                      <a:pt x="32" y="3"/>
                    </a:cubicBezTo>
                    <a:cubicBezTo>
                      <a:pt x="13" y="10"/>
                      <a:pt x="0" y="26"/>
                      <a:pt x="3" y="46"/>
                    </a:cubicBezTo>
                    <a:cubicBezTo>
                      <a:pt x="13" y="91"/>
                      <a:pt x="13" y="91"/>
                      <a:pt x="13" y="91"/>
                    </a:cubicBezTo>
                    <a:cubicBezTo>
                      <a:pt x="16" y="105"/>
                      <a:pt x="29" y="121"/>
                      <a:pt x="46" y="121"/>
                    </a:cubicBezTo>
                    <a:cubicBezTo>
                      <a:pt x="49" y="121"/>
                      <a:pt x="52" y="121"/>
                      <a:pt x="55" y="121"/>
                    </a:cubicBezTo>
                    <a:cubicBezTo>
                      <a:pt x="59" y="121"/>
                      <a:pt x="59" y="121"/>
                      <a:pt x="62" y="118"/>
                    </a:cubicBezTo>
                    <a:cubicBezTo>
                      <a:pt x="65" y="131"/>
                      <a:pt x="78" y="141"/>
                      <a:pt x="91" y="144"/>
                    </a:cubicBezTo>
                    <a:cubicBezTo>
                      <a:pt x="95" y="144"/>
                      <a:pt x="95" y="144"/>
                      <a:pt x="95" y="144"/>
                    </a:cubicBezTo>
                    <a:cubicBezTo>
                      <a:pt x="108" y="144"/>
                      <a:pt x="121" y="137"/>
                      <a:pt x="131" y="127"/>
                    </a:cubicBezTo>
                    <a:cubicBezTo>
                      <a:pt x="127" y="131"/>
                      <a:pt x="127" y="131"/>
                      <a:pt x="127" y="131"/>
                    </a:cubicBezTo>
                    <a:cubicBezTo>
                      <a:pt x="124" y="147"/>
                      <a:pt x="137" y="167"/>
                      <a:pt x="157" y="173"/>
                    </a:cubicBezTo>
                    <a:cubicBezTo>
                      <a:pt x="157" y="173"/>
                      <a:pt x="157" y="173"/>
                      <a:pt x="160" y="173"/>
                    </a:cubicBezTo>
                    <a:cubicBezTo>
                      <a:pt x="173" y="173"/>
                      <a:pt x="186" y="167"/>
                      <a:pt x="193" y="157"/>
                    </a:cubicBezTo>
                    <a:cubicBezTo>
                      <a:pt x="193" y="173"/>
                      <a:pt x="203" y="190"/>
                      <a:pt x="222" y="196"/>
                    </a:cubicBezTo>
                    <a:cubicBezTo>
                      <a:pt x="222" y="196"/>
                      <a:pt x="222" y="196"/>
                      <a:pt x="226" y="196"/>
                    </a:cubicBezTo>
                    <a:cubicBezTo>
                      <a:pt x="242" y="196"/>
                      <a:pt x="262" y="186"/>
                      <a:pt x="268" y="167"/>
                    </a:cubicBezTo>
                    <a:cubicBezTo>
                      <a:pt x="281" y="108"/>
                      <a:pt x="281" y="108"/>
                      <a:pt x="281" y="108"/>
                    </a:cubicBezTo>
                    <a:cubicBezTo>
                      <a:pt x="285" y="88"/>
                      <a:pt x="272" y="69"/>
                      <a:pt x="255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defTabSz="932384">
                  <a:defRPr/>
                </a:pPr>
                <a:endParaRPr lang="en-US" kern="0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342" name="Freeform 318">
                <a:extLst>
                  <a:ext uri="{FF2B5EF4-FFF2-40B4-BE49-F238E27FC236}">
                    <a16:creationId xmlns:a16="http://schemas.microsoft.com/office/drawing/2014/main" id="{04733CC7-669E-4321-8AF7-BF7BC51135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93" y="1376"/>
                <a:ext cx="68" cy="140"/>
              </a:xfrm>
              <a:custGeom>
                <a:avLst/>
                <a:gdLst>
                  <a:gd name="T0" fmla="*/ 141 w 141"/>
                  <a:gd name="T1" fmla="*/ 255 h 285"/>
                  <a:gd name="T2" fmla="*/ 111 w 141"/>
                  <a:gd name="T3" fmla="*/ 23 h 285"/>
                  <a:gd name="T4" fmla="*/ 82 w 141"/>
                  <a:gd name="T5" fmla="*/ 3 h 285"/>
                  <a:gd name="T6" fmla="*/ 0 w 141"/>
                  <a:gd name="T7" fmla="*/ 23 h 285"/>
                  <a:gd name="T8" fmla="*/ 75 w 141"/>
                  <a:gd name="T9" fmla="*/ 285 h 285"/>
                  <a:gd name="T10" fmla="*/ 111 w 141"/>
                  <a:gd name="T11" fmla="*/ 285 h 285"/>
                  <a:gd name="T12" fmla="*/ 141 w 141"/>
                  <a:gd name="T13" fmla="*/ 255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1" h="285">
                    <a:moveTo>
                      <a:pt x="141" y="255"/>
                    </a:moveTo>
                    <a:cubicBezTo>
                      <a:pt x="111" y="23"/>
                      <a:pt x="111" y="23"/>
                      <a:pt x="111" y="23"/>
                    </a:cubicBezTo>
                    <a:cubicBezTo>
                      <a:pt x="108" y="7"/>
                      <a:pt x="95" y="0"/>
                      <a:pt x="82" y="3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3"/>
                      <a:pt x="85" y="108"/>
                      <a:pt x="75" y="285"/>
                    </a:cubicBezTo>
                    <a:cubicBezTo>
                      <a:pt x="111" y="285"/>
                      <a:pt x="111" y="285"/>
                      <a:pt x="111" y="285"/>
                    </a:cubicBezTo>
                    <a:cubicBezTo>
                      <a:pt x="128" y="285"/>
                      <a:pt x="141" y="272"/>
                      <a:pt x="141" y="2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defTabSz="932384">
                  <a:defRPr/>
                </a:pPr>
                <a:endParaRPr lang="en-US" kern="0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343" name="Freeform 319">
                <a:extLst>
                  <a:ext uri="{FF2B5EF4-FFF2-40B4-BE49-F238E27FC236}">
                    <a16:creationId xmlns:a16="http://schemas.microsoft.com/office/drawing/2014/main" id="{D3448CF4-7003-4C2A-A6DF-938D37B044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38" y="1362"/>
                <a:ext cx="76" cy="154"/>
              </a:xfrm>
              <a:custGeom>
                <a:avLst/>
                <a:gdLst>
                  <a:gd name="T0" fmla="*/ 157 w 157"/>
                  <a:gd name="T1" fmla="*/ 29 h 314"/>
                  <a:gd name="T2" fmla="*/ 118 w 157"/>
                  <a:gd name="T3" fmla="*/ 6 h 314"/>
                  <a:gd name="T4" fmla="*/ 82 w 157"/>
                  <a:gd name="T5" fmla="*/ 19 h 314"/>
                  <a:gd name="T6" fmla="*/ 6 w 157"/>
                  <a:gd name="T7" fmla="*/ 268 h 314"/>
                  <a:gd name="T8" fmla="*/ 23 w 157"/>
                  <a:gd name="T9" fmla="*/ 301 h 314"/>
                  <a:gd name="T10" fmla="*/ 85 w 157"/>
                  <a:gd name="T11" fmla="*/ 314 h 314"/>
                  <a:gd name="T12" fmla="*/ 157 w 157"/>
                  <a:gd name="T13" fmla="*/ 29 h 3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7" h="314">
                    <a:moveTo>
                      <a:pt x="157" y="29"/>
                    </a:moveTo>
                    <a:cubicBezTo>
                      <a:pt x="118" y="6"/>
                      <a:pt x="118" y="6"/>
                      <a:pt x="118" y="6"/>
                    </a:cubicBezTo>
                    <a:cubicBezTo>
                      <a:pt x="101" y="0"/>
                      <a:pt x="88" y="6"/>
                      <a:pt x="82" y="19"/>
                    </a:cubicBezTo>
                    <a:cubicBezTo>
                      <a:pt x="6" y="268"/>
                      <a:pt x="6" y="268"/>
                      <a:pt x="6" y="268"/>
                    </a:cubicBezTo>
                    <a:cubicBezTo>
                      <a:pt x="0" y="288"/>
                      <a:pt x="9" y="301"/>
                      <a:pt x="23" y="301"/>
                    </a:cubicBezTo>
                    <a:cubicBezTo>
                      <a:pt x="85" y="314"/>
                      <a:pt x="85" y="314"/>
                      <a:pt x="85" y="314"/>
                    </a:cubicBezTo>
                    <a:cubicBezTo>
                      <a:pt x="78" y="173"/>
                      <a:pt x="157" y="29"/>
                      <a:pt x="157" y="2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defTabSz="932384">
                  <a:defRPr/>
                </a:pPr>
                <a:endParaRPr lang="en-US" kern="0">
                  <a:solidFill>
                    <a:srgbClr val="000000"/>
                  </a:solidFill>
                  <a:latin typeface="Segoe UI"/>
                </a:endParaRPr>
              </a:p>
            </p:txBody>
          </p:sp>
        </p:grp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DD32AE2-B6A4-42A2-98F7-DA05DB902644}"/>
              </a:ext>
            </a:extLst>
          </p:cNvPr>
          <p:cNvGrpSpPr/>
          <p:nvPr/>
        </p:nvGrpSpPr>
        <p:grpSpPr>
          <a:xfrm>
            <a:off x="6577438" y="3088176"/>
            <a:ext cx="5350436" cy="753369"/>
            <a:chOff x="5776588" y="3219828"/>
            <a:chExt cx="5351195" cy="753477"/>
          </a:xfrm>
        </p:grpSpPr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CA6654A4-34B6-4E0F-A636-B5C4FBE702CE}"/>
                </a:ext>
              </a:extLst>
            </p:cNvPr>
            <p:cNvSpPr/>
            <p:nvPr/>
          </p:nvSpPr>
          <p:spPr bwMode="auto">
            <a:xfrm>
              <a:off x="5776588" y="3219828"/>
              <a:ext cx="5351195" cy="753477"/>
            </a:xfrm>
            <a:prstGeom prst="rect">
              <a:avLst/>
            </a:prstGeom>
            <a:no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270" tIns="0" rIns="0" bIns="0" numCol="1" spcCol="0" rtlCol="0" fromWordArt="0" anchor="ctr" anchorCtr="0" forceAA="0" compatLnSpc="1">
              <a:prstTxWarp prst="textNoShape">
                <a:avLst/>
              </a:prstTxWarp>
              <a:spAutoFit/>
            </a:bodyPr>
            <a:lstStyle/>
            <a:p>
              <a:pPr defTabSz="932026">
                <a:spcAft>
                  <a:spcPts val="600"/>
                </a:spcAft>
                <a:defRPr/>
              </a:pPr>
              <a:r>
                <a:rPr lang="en-US" sz="2400" kern="0" dirty="0">
                  <a:solidFill>
                    <a:schemeClr val="tx2"/>
                  </a:solidFill>
                  <a:latin typeface="+mj-lt"/>
                </a:rPr>
                <a:t>Sell Microsoft cloud services for business with your added value</a:t>
              </a:r>
            </a:p>
          </p:txBody>
        </p:sp>
        <p:grpSp>
          <p:nvGrpSpPr>
            <p:cNvPr id="352" name="Group 336">
              <a:extLst>
                <a:ext uri="{FF2B5EF4-FFF2-40B4-BE49-F238E27FC236}">
                  <a16:creationId xmlns:a16="http://schemas.microsoft.com/office/drawing/2014/main" id="{7A23320F-CA9D-40D7-8DFF-E069BDE4DAD2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805741" y="3353622"/>
              <a:ext cx="689078" cy="485888"/>
              <a:chOff x="4166" y="2723"/>
              <a:chExt cx="390" cy="275"/>
            </a:xfrm>
            <a:solidFill>
              <a:schemeClr val="accent1"/>
            </a:solidFill>
          </p:grpSpPr>
          <p:sp>
            <p:nvSpPr>
              <p:cNvPr id="353" name="Freeform 337">
                <a:extLst>
                  <a:ext uri="{FF2B5EF4-FFF2-40B4-BE49-F238E27FC236}">
                    <a16:creationId xmlns:a16="http://schemas.microsoft.com/office/drawing/2014/main" id="{E8BFFCDA-B1D3-4036-85D6-36DA7DA703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6" y="2723"/>
                <a:ext cx="390" cy="245"/>
              </a:xfrm>
              <a:custGeom>
                <a:avLst/>
                <a:gdLst>
                  <a:gd name="T0" fmla="*/ 390 w 390"/>
                  <a:gd name="T1" fmla="*/ 0 h 245"/>
                  <a:gd name="T2" fmla="*/ 282 w 390"/>
                  <a:gd name="T3" fmla="*/ 10 h 245"/>
                  <a:gd name="T4" fmla="*/ 310 w 390"/>
                  <a:gd name="T5" fmla="*/ 42 h 245"/>
                  <a:gd name="T6" fmla="*/ 227 w 390"/>
                  <a:gd name="T7" fmla="*/ 105 h 245"/>
                  <a:gd name="T8" fmla="*/ 173 w 390"/>
                  <a:gd name="T9" fmla="*/ 55 h 245"/>
                  <a:gd name="T10" fmla="*/ 0 w 390"/>
                  <a:gd name="T11" fmla="*/ 198 h 245"/>
                  <a:gd name="T12" fmla="*/ 0 w 390"/>
                  <a:gd name="T13" fmla="*/ 245 h 245"/>
                  <a:gd name="T14" fmla="*/ 172 w 390"/>
                  <a:gd name="T15" fmla="*/ 103 h 245"/>
                  <a:gd name="T16" fmla="*/ 225 w 390"/>
                  <a:gd name="T17" fmla="*/ 152 h 245"/>
                  <a:gd name="T18" fmla="*/ 334 w 390"/>
                  <a:gd name="T19" fmla="*/ 69 h 245"/>
                  <a:gd name="T20" fmla="*/ 363 w 390"/>
                  <a:gd name="T21" fmla="*/ 103 h 245"/>
                  <a:gd name="T22" fmla="*/ 390 w 390"/>
                  <a:gd name="T23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90" h="245">
                    <a:moveTo>
                      <a:pt x="390" y="0"/>
                    </a:moveTo>
                    <a:lnTo>
                      <a:pt x="282" y="10"/>
                    </a:lnTo>
                    <a:lnTo>
                      <a:pt x="310" y="42"/>
                    </a:lnTo>
                    <a:lnTo>
                      <a:pt x="227" y="105"/>
                    </a:lnTo>
                    <a:lnTo>
                      <a:pt x="173" y="55"/>
                    </a:lnTo>
                    <a:lnTo>
                      <a:pt x="0" y="198"/>
                    </a:lnTo>
                    <a:lnTo>
                      <a:pt x="0" y="245"/>
                    </a:lnTo>
                    <a:lnTo>
                      <a:pt x="172" y="103"/>
                    </a:lnTo>
                    <a:lnTo>
                      <a:pt x="225" y="152"/>
                    </a:lnTo>
                    <a:lnTo>
                      <a:pt x="334" y="69"/>
                    </a:lnTo>
                    <a:lnTo>
                      <a:pt x="363" y="103"/>
                    </a:lnTo>
                    <a:lnTo>
                      <a:pt x="39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defTabSz="932384">
                  <a:defRPr/>
                </a:pPr>
                <a:endParaRPr lang="en-US" kern="0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354" name="Freeform 338">
                <a:extLst>
                  <a:ext uri="{FF2B5EF4-FFF2-40B4-BE49-F238E27FC236}">
                    <a16:creationId xmlns:a16="http://schemas.microsoft.com/office/drawing/2014/main" id="{D86AD586-CA99-4859-AFAA-B9F10F4F35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2" y="2857"/>
                <a:ext cx="102" cy="141"/>
              </a:xfrm>
              <a:custGeom>
                <a:avLst/>
                <a:gdLst>
                  <a:gd name="T0" fmla="*/ 0 w 102"/>
                  <a:gd name="T1" fmla="*/ 141 h 141"/>
                  <a:gd name="T2" fmla="*/ 102 w 102"/>
                  <a:gd name="T3" fmla="*/ 141 h 141"/>
                  <a:gd name="T4" fmla="*/ 102 w 102"/>
                  <a:gd name="T5" fmla="*/ 41 h 141"/>
                  <a:gd name="T6" fmla="*/ 56 w 102"/>
                  <a:gd name="T7" fmla="*/ 0 h 141"/>
                  <a:gd name="T8" fmla="*/ 0 w 102"/>
                  <a:gd name="T9" fmla="*/ 46 h 141"/>
                  <a:gd name="T10" fmla="*/ 0 w 102"/>
                  <a:gd name="T11" fmla="*/ 141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2" h="141">
                    <a:moveTo>
                      <a:pt x="0" y="141"/>
                    </a:moveTo>
                    <a:lnTo>
                      <a:pt x="102" y="141"/>
                    </a:lnTo>
                    <a:lnTo>
                      <a:pt x="102" y="41"/>
                    </a:lnTo>
                    <a:lnTo>
                      <a:pt x="56" y="0"/>
                    </a:lnTo>
                    <a:lnTo>
                      <a:pt x="0" y="46"/>
                    </a:lnTo>
                    <a:lnTo>
                      <a:pt x="0" y="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defTabSz="932384">
                  <a:defRPr/>
                </a:pPr>
                <a:endParaRPr lang="en-US" kern="0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355" name="Freeform 339">
                <a:extLst>
                  <a:ext uri="{FF2B5EF4-FFF2-40B4-BE49-F238E27FC236}">
                    <a16:creationId xmlns:a16="http://schemas.microsoft.com/office/drawing/2014/main" id="{4A222CCA-907F-45DC-A4C1-34592A3A4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01" y="2820"/>
                <a:ext cx="101" cy="178"/>
              </a:xfrm>
              <a:custGeom>
                <a:avLst/>
                <a:gdLst>
                  <a:gd name="T0" fmla="*/ 0 w 101"/>
                  <a:gd name="T1" fmla="*/ 79 h 178"/>
                  <a:gd name="T2" fmla="*/ 0 w 101"/>
                  <a:gd name="T3" fmla="*/ 178 h 178"/>
                  <a:gd name="T4" fmla="*/ 101 w 101"/>
                  <a:gd name="T5" fmla="*/ 178 h 178"/>
                  <a:gd name="T6" fmla="*/ 101 w 101"/>
                  <a:gd name="T7" fmla="*/ 0 h 178"/>
                  <a:gd name="T8" fmla="*/ 0 w 101"/>
                  <a:gd name="T9" fmla="*/ 79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178">
                    <a:moveTo>
                      <a:pt x="0" y="79"/>
                    </a:moveTo>
                    <a:lnTo>
                      <a:pt x="0" y="178"/>
                    </a:lnTo>
                    <a:lnTo>
                      <a:pt x="101" y="178"/>
                    </a:lnTo>
                    <a:lnTo>
                      <a:pt x="101" y="0"/>
                    </a:lnTo>
                    <a:lnTo>
                      <a:pt x="0" y="7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defTabSz="932384">
                  <a:defRPr/>
                </a:pPr>
                <a:endParaRPr lang="en-US" kern="0">
                  <a:solidFill>
                    <a:srgbClr val="000000"/>
                  </a:solidFill>
                  <a:latin typeface="Segoe UI"/>
                </a:endParaRPr>
              </a:p>
            </p:txBody>
          </p:sp>
          <p:sp>
            <p:nvSpPr>
              <p:cNvPr id="356" name="Freeform 340">
                <a:extLst>
                  <a:ext uri="{FF2B5EF4-FFF2-40B4-BE49-F238E27FC236}">
                    <a16:creationId xmlns:a16="http://schemas.microsoft.com/office/drawing/2014/main" id="{1818BB2F-E6C2-441E-A9B0-65F9184C36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6" y="2916"/>
                <a:ext cx="100" cy="82"/>
              </a:xfrm>
              <a:custGeom>
                <a:avLst/>
                <a:gdLst>
                  <a:gd name="T0" fmla="*/ 100 w 100"/>
                  <a:gd name="T1" fmla="*/ 0 h 82"/>
                  <a:gd name="T2" fmla="*/ 0 w 100"/>
                  <a:gd name="T3" fmla="*/ 82 h 82"/>
                  <a:gd name="T4" fmla="*/ 100 w 100"/>
                  <a:gd name="T5" fmla="*/ 82 h 82"/>
                  <a:gd name="T6" fmla="*/ 100 w 100"/>
                  <a:gd name="T7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0" h="82">
                    <a:moveTo>
                      <a:pt x="100" y="0"/>
                    </a:moveTo>
                    <a:lnTo>
                      <a:pt x="0" y="82"/>
                    </a:lnTo>
                    <a:lnTo>
                      <a:pt x="100" y="82"/>
                    </a:lnTo>
                    <a:lnTo>
                      <a:pt x="10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4" tIns="45706" rIns="91414" bIns="45706" numCol="1" anchor="t" anchorCtr="0" compatLnSpc="1">
                <a:prstTxWarp prst="textNoShape">
                  <a:avLst/>
                </a:prstTxWarp>
              </a:bodyPr>
              <a:lstStyle/>
              <a:p>
                <a:pPr defTabSz="932384">
                  <a:defRPr/>
                </a:pPr>
                <a:endParaRPr lang="en-US" kern="0">
                  <a:solidFill>
                    <a:srgbClr val="000000"/>
                  </a:solidFill>
                  <a:latin typeface="Segoe UI"/>
                </a:endParaRPr>
              </a:p>
            </p:txBody>
          </p:sp>
        </p:grpSp>
      </p:grp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EFC9DF05-20A1-4AE1-9A03-DA2FC800D06C}"/>
              </a:ext>
            </a:extLst>
          </p:cNvPr>
          <p:cNvSpPr/>
          <p:nvPr/>
        </p:nvSpPr>
        <p:spPr>
          <a:xfrm rot="19041743">
            <a:off x="764400" y="1750955"/>
            <a:ext cx="4777838" cy="4777836"/>
          </a:xfrm>
          <a:custGeom>
            <a:avLst/>
            <a:gdLst>
              <a:gd name="connsiteX0" fmla="*/ 2321475 w 4642950"/>
              <a:gd name="connsiteY0" fmla="*/ 0 h 4642950"/>
              <a:gd name="connsiteX1" fmla="*/ 4642950 w 4642950"/>
              <a:gd name="connsiteY1" fmla="*/ 2321475 h 4642950"/>
              <a:gd name="connsiteX2" fmla="*/ 2321475 w 4642950"/>
              <a:gd name="connsiteY2" fmla="*/ 2321475 h 4642950"/>
              <a:gd name="connsiteX3" fmla="*/ 2321475 w 4642950"/>
              <a:gd name="connsiteY3" fmla="*/ 0 h 46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2950" h="4642950">
                <a:moveTo>
                  <a:pt x="2321475" y="0"/>
                </a:moveTo>
                <a:cubicBezTo>
                  <a:pt x="3603590" y="0"/>
                  <a:pt x="4642950" y="1039360"/>
                  <a:pt x="4642950" y="2321475"/>
                </a:cubicBezTo>
                <a:lnTo>
                  <a:pt x="2321475" y="2321475"/>
                </a:lnTo>
                <a:lnTo>
                  <a:pt x="2321475" y="0"/>
                </a:lnTo>
                <a:close/>
              </a:path>
            </a:pathLst>
          </a:custGeom>
          <a:solidFill>
            <a:schemeClr val="accent2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31584" tIns="1029471" rIns="532083" bIns="2476318" numCol="1" spcCol="1270" anchor="ctr" anchorCtr="0">
            <a:noAutofit/>
          </a:bodyPr>
          <a:lstStyle/>
          <a:p>
            <a:pPr algn="ctr" defTabSz="235539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5299" kern="0">
              <a:solidFill>
                <a:sysClr val="windowText" lastClr="000000"/>
              </a:solidFill>
            </a:endParaRP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E6D41A28-8D35-4B8D-87B4-3670B609D1C6}"/>
              </a:ext>
            </a:extLst>
          </p:cNvPr>
          <p:cNvSpPr/>
          <p:nvPr/>
        </p:nvSpPr>
        <p:spPr>
          <a:xfrm rot="19041743">
            <a:off x="873049" y="1868952"/>
            <a:ext cx="4777838" cy="4777836"/>
          </a:xfrm>
          <a:custGeom>
            <a:avLst/>
            <a:gdLst>
              <a:gd name="connsiteX0" fmla="*/ 4642950 w 4642950"/>
              <a:gd name="connsiteY0" fmla="*/ 2321475 h 4642950"/>
              <a:gd name="connsiteX1" fmla="*/ 2321475 w 4642950"/>
              <a:gd name="connsiteY1" fmla="*/ 4642950 h 4642950"/>
              <a:gd name="connsiteX2" fmla="*/ 2321475 w 4642950"/>
              <a:gd name="connsiteY2" fmla="*/ 2321475 h 4642950"/>
              <a:gd name="connsiteX3" fmla="*/ 4642950 w 4642950"/>
              <a:gd name="connsiteY3" fmla="*/ 2321475 h 46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2950" h="4642950">
                <a:moveTo>
                  <a:pt x="4642950" y="2321475"/>
                </a:moveTo>
                <a:cubicBezTo>
                  <a:pt x="4642950" y="3603590"/>
                  <a:pt x="3603590" y="4642950"/>
                  <a:pt x="2321475" y="4642950"/>
                </a:cubicBezTo>
                <a:lnTo>
                  <a:pt x="2321475" y="2321475"/>
                </a:lnTo>
                <a:lnTo>
                  <a:pt x="4642950" y="2321475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531584" tIns="2476318" rIns="532083" bIns="1029471" numCol="1" spcCol="1270" anchor="ctr" anchorCtr="0">
            <a:noAutofit/>
          </a:bodyPr>
          <a:lstStyle/>
          <a:p>
            <a:pPr algn="ctr" defTabSz="235539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5299" kern="0">
              <a:solidFill>
                <a:sysClr val="windowText" lastClr="000000"/>
              </a:solidFill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A018A6A0-3913-416F-BA76-258B0C1F3C7B}"/>
              </a:ext>
            </a:extLst>
          </p:cNvPr>
          <p:cNvSpPr/>
          <p:nvPr/>
        </p:nvSpPr>
        <p:spPr>
          <a:xfrm rot="19041743">
            <a:off x="755051" y="1977600"/>
            <a:ext cx="4777838" cy="4777836"/>
          </a:xfrm>
          <a:custGeom>
            <a:avLst/>
            <a:gdLst>
              <a:gd name="connsiteX0" fmla="*/ 2321475 w 4642950"/>
              <a:gd name="connsiteY0" fmla="*/ 4642950 h 4642950"/>
              <a:gd name="connsiteX1" fmla="*/ 0 w 4642950"/>
              <a:gd name="connsiteY1" fmla="*/ 2321475 h 4642950"/>
              <a:gd name="connsiteX2" fmla="*/ 2321475 w 4642950"/>
              <a:gd name="connsiteY2" fmla="*/ 2321475 h 4642950"/>
              <a:gd name="connsiteX3" fmla="*/ 2321475 w 4642950"/>
              <a:gd name="connsiteY3" fmla="*/ 4642950 h 46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2950" h="4642950">
                <a:moveTo>
                  <a:pt x="2321475" y="4642950"/>
                </a:moveTo>
                <a:cubicBezTo>
                  <a:pt x="1039360" y="4642950"/>
                  <a:pt x="0" y="3603590"/>
                  <a:pt x="0" y="2321475"/>
                </a:cubicBezTo>
                <a:lnTo>
                  <a:pt x="2321475" y="2321475"/>
                </a:lnTo>
                <a:lnTo>
                  <a:pt x="2321475" y="464295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32082" tIns="2476318" rIns="2531585" bIns="1029471" numCol="1" spcCol="1270" anchor="ctr" anchorCtr="0">
            <a:noAutofit/>
          </a:bodyPr>
          <a:lstStyle/>
          <a:p>
            <a:pPr algn="ctr" defTabSz="2355398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5299" kern="0" dirty="0">
              <a:solidFill>
                <a:sysClr val="windowText" lastClr="000000"/>
              </a:solidFill>
            </a:endParaRPr>
          </a:p>
        </p:txBody>
      </p:sp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94B1BF62-9DCC-496D-BABB-B71EFF654CF3}"/>
              </a:ext>
            </a:extLst>
          </p:cNvPr>
          <p:cNvSpPr/>
          <p:nvPr/>
        </p:nvSpPr>
        <p:spPr>
          <a:xfrm rot="19041743">
            <a:off x="646403" y="1859601"/>
            <a:ext cx="4777838" cy="4777836"/>
          </a:xfrm>
          <a:custGeom>
            <a:avLst/>
            <a:gdLst>
              <a:gd name="connsiteX0" fmla="*/ 0 w 4642950"/>
              <a:gd name="connsiteY0" fmla="*/ 2321475 h 4642950"/>
              <a:gd name="connsiteX1" fmla="*/ 2321475 w 4642950"/>
              <a:gd name="connsiteY1" fmla="*/ 0 h 4642950"/>
              <a:gd name="connsiteX2" fmla="*/ 2321475 w 4642950"/>
              <a:gd name="connsiteY2" fmla="*/ 2321475 h 4642950"/>
              <a:gd name="connsiteX3" fmla="*/ 0 w 4642950"/>
              <a:gd name="connsiteY3" fmla="*/ 2321475 h 46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42950" h="4642950">
                <a:moveTo>
                  <a:pt x="0" y="2321475"/>
                </a:moveTo>
                <a:cubicBezTo>
                  <a:pt x="0" y="1039360"/>
                  <a:pt x="1039360" y="0"/>
                  <a:pt x="2321475" y="0"/>
                </a:cubicBezTo>
                <a:lnTo>
                  <a:pt x="2321475" y="2321475"/>
                </a:lnTo>
                <a:lnTo>
                  <a:pt x="0" y="2321475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7319" tIns="1044708" rIns="2546823" bIns="2491555" numCol="1" spcCol="1270" anchor="ctr" anchorCtr="0">
            <a:noAutofit/>
          </a:bodyPr>
          <a:lstStyle/>
          <a:p>
            <a:pPr algn="ctr" defTabSz="288869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6499" kern="0" dirty="0">
              <a:solidFill>
                <a:sysClr val="windowText" lastClr="000000"/>
              </a:solidFill>
            </a:endParaRP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DEC2C6B-0BF1-4379-819D-7257F3ECACAB}"/>
              </a:ext>
            </a:extLst>
          </p:cNvPr>
          <p:cNvSpPr txBox="1"/>
          <p:nvPr/>
        </p:nvSpPr>
        <p:spPr>
          <a:xfrm rot="171099">
            <a:off x="2070904" y="2245940"/>
            <a:ext cx="2328799" cy="1484703"/>
          </a:xfrm>
          <a:prstGeom prst="rect">
            <a:avLst/>
          </a:prstGeom>
          <a:noFill/>
        </p:spPr>
        <p:txBody>
          <a:bodyPr spcFirstLastPara="1" wrap="square" lIns="0" tIns="0" rIns="0" bIns="0" numCol="1" rtlCol="0">
            <a:prstTxWarp prst="textArchUp">
              <a:avLst/>
            </a:prstTxWarp>
            <a:spAutoFit/>
          </a:bodyPr>
          <a:lstStyle/>
          <a:p>
            <a:pPr algn="ctr" defTabSz="914224">
              <a:spcAft>
                <a:spcPts val="600"/>
              </a:spcAft>
            </a:pPr>
            <a:r>
              <a:rPr lang="en-IN" sz="2000" kern="0" dirty="0">
                <a:solidFill>
                  <a:schemeClr val="bg1"/>
                </a:solidFill>
              </a:rPr>
              <a:t>Microsoft Azure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2DDFD3CB-5686-4748-848D-E2D43B1A5937}"/>
              </a:ext>
            </a:extLst>
          </p:cNvPr>
          <p:cNvSpPr txBox="1"/>
          <p:nvPr/>
        </p:nvSpPr>
        <p:spPr>
          <a:xfrm rot="5668092">
            <a:off x="3566222" y="3827704"/>
            <a:ext cx="2198948" cy="1026596"/>
          </a:xfrm>
          <a:prstGeom prst="rect">
            <a:avLst/>
          </a:prstGeom>
          <a:noFill/>
        </p:spPr>
        <p:txBody>
          <a:bodyPr spcFirstLastPara="1" wrap="square" lIns="0" tIns="0" rIns="0" bIns="0" numCol="1" rtlCol="0">
            <a:prstTxWarp prst="textArchUp">
              <a:avLst/>
            </a:prstTxWarp>
            <a:spAutoFit/>
          </a:bodyPr>
          <a:lstStyle/>
          <a:p>
            <a:pPr algn="ctr" defTabSz="914224">
              <a:spcAft>
                <a:spcPts val="600"/>
              </a:spcAft>
            </a:pPr>
            <a:r>
              <a:rPr lang="en-IN" sz="2000" kern="0" dirty="0">
                <a:solidFill>
                  <a:schemeClr val="bg1"/>
                </a:solidFill>
              </a:rPr>
              <a:t>Dynamic 365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D8D5C6B1-FD76-4001-9880-D283D705561E}"/>
              </a:ext>
            </a:extLst>
          </p:cNvPr>
          <p:cNvSpPr txBox="1"/>
          <p:nvPr/>
        </p:nvSpPr>
        <p:spPr>
          <a:xfrm rot="16138636">
            <a:off x="793729" y="3822588"/>
            <a:ext cx="1676368" cy="961537"/>
          </a:xfrm>
          <a:prstGeom prst="rect">
            <a:avLst/>
          </a:prstGeom>
          <a:noFill/>
        </p:spPr>
        <p:txBody>
          <a:bodyPr spcFirstLastPara="1" wrap="square" lIns="0" tIns="0" rIns="0" bIns="0" numCol="1" rtlCol="0">
            <a:prstTxWarp prst="textArchUp">
              <a:avLst/>
            </a:prstTxWarp>
            <a:spAutoFit/>
          </a:bodyPr>
          <a:lstStyle/>
          <a:p>
            <a:pPr algn="ctr" defTabSz="914224">
              <a:spcAft>
                <a:spcPts val="600"/>
              </a:spcAft>
            </a:pPr>
            <a:r>
              <a:rPr lang="en-IN" sz="2000" kern="0" dirty="0">
                <a:solidFill>
                  <a:schemeClr val="bg1"/>
                </a:solidFill>
              </a:rPr>
              <a:t>Office 365</a:t>
            </a:r>
          </a:p>
        </p:txBody>
      </p:sp>
      <p:sp>
        <p:nvSpPr>
          <p:cNvPr id="88" name="Freeform 225">
            <a:extLst>
              <a:ext uri="{FF2B5EF4-FFF2-40B4-BE49-F238E27FC236}">
                <a16:creationId xmlns:a16="http://schemas.microsoft.com/office/drawing/2014/main" id="{167238C0-7066-412C-9494-06272395CF27}"/>
              </a:ext>
            </a:extLst>
          </p:cNvPr>
          <p:cNvSpPr>
            <a:spLocks/>
          </p:cNvSpPr>
          <p:nvPr/>
        </p:nvSpPr>
        <p:spPr bwMode="auto">
          <a:xfrm rot="26225">
            <a:off x="3230963" y="2811032"/>
            <a:ext cx="1453531" cy="2169189"/>
          </a:xfrm>
          <a:custGeom>
            <a:avLst/>
            <a:gdLst>
              <a:gd name="T0" fmla="*/ 1 w 539"/>
              <a:gd name="T1" fmla="*/ 1 h 804"/>
              <a:gd name="T2" fmla="*/ 1 w 539"/>
              <a:gd name="T3" fmla="*/ 2 h 804"/>
              <a:gd name="T4" fmla="*/ 466 w 539"/>
              <a:gd name="T5" fmla="*/ 269 h 804"/>
              <a:gd name="T6" fmla="*/ 537 w 539"/>
              <a:gd name="T7" fmla="*/ 536 h 804"/>
              <a:gd name="T8" fmla="*/ 466 w 539"/>
              <a:gd name="T9" fmla="*/ 803 h 804"/>
              <a:gd name="T10" fmla="*/ 466 w 539"/>
              <a:gd name="T11" fmla="*/ 804 h 804"/>
              <a:gd name="T12" fmla="*/ 466 w 539"/>
              <a:gd name="T13" fmla="*/ 803 h 804"/>
              <a:gd name="T14" fmla="*/ 1 w 539"/>
              <a:gd name="T15" fmla="*/ 536 h 804"/>
              <a:gd name="T16" fmla="*/ 1 w 539"/>
              <a:gd name="T17" fmla="*/ 1 h 804"/>
              <a:gd name="T18" fmla="*/ 1 w 539"/>
              <a:gd name="T19" fmla="*/ 1 h 804"/>
              <a:gd name="T20" fmla="*/ 1 w 539"/>
              <a:gd name="T21" fmla="*/ 2 h 804"/>
              <a:gd name="T22" fmla="*/ 1 w 539"/>
              <a:gd name="T23" fmla="*/ 1 h 804"/>
              <a:gd name="T24" fmla="*/ 0 w 539"/>
              <a:gd name="T25" fmla="*/ 1 h 804"/>
              <a:gd name="T26" fmla="*/ 0 w 539"/>
              <a:gd name="T27" fmla="*/ 536 h 804"/>
              <a:gd name="T28" fmla="*/ 0 w 539"/>
              <a:gd name="T29" fmla="*/ 537 h 804"/>
              <a:gd name="T30" fmla="*/ 466 w 539"/>
              <a:gd name="T31" fmla="*/ 804 h 804"/>
              <a:gd name="T32" fmla="*/ 467 w 539"/>
              <a:gd name="T33" fmla="*/ 804 h 804"/>
              <a:gd name="T34" fmla="*/ 539 w 539"/>
              <a:gd name="T35" fmla="*/ 536 h 804"/>
              <a:gd name="T36" fmla="*/ 467 w 539"/>
              <a:gd name="T37" fmla="*/ 268 h 804"/>
              <a:gd name="T38" fmla="*/ 1 w 539"/>
              <a:gd name="T39" fmla="*/ 0 h 804"/>
              <a:gd name="T40" fmla="*/ 0 w 539"/>
              <a:gd name="T41" fmla="*/ 1 h 804"/>
              <a:gd name="T42" fmla="*/ 0 w 539"/>
              <a:gd name="T43" fmla="*/ 1 h 804"/>
              <a:gd name="T44" fmla="*/ 1 w 539"/>
              <a:gd name="T45" fmla="*/ 1 h 8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39" h="804">
                <a:moveTo>
                  <a:pt x="1" y="1"/>
                </a:moveTo>
                <a:cubicBezTo>
                  <a:pt x="1" y="2"/>
                  <a:pt x="1" y="2"/>
                  <a:pt x="1" y="2"/>
                </a:cubicBezTo>
                <a:cubicBezTo>
                  <a:pt x="192" y="2"/>
                  <a:pt x="370" y="104"/>
                  <a:pt x="466" y="269"/>
                </a:cubicBezTo>
                <a:cubicBezTo>
                  <a:pt x="513" y="352"/>
                  <a:pt x="537" y="444"/>
                  <a:pt x="537" y="536"/>
                </a:cubicBezTo>
                <a:cubicBezTo>
                  <a:pt x="537" y="628"/>
                  <a:pt x="513" y="721"/>
                  <a:pt x="466" y="803"/>
                </a:cubicBezTo>
                <a:cubicBezTo>
                  <a:pt x="466" y="804"/>
                  <a:pt x="466" y="804"/>
                  <a:pt x="466" y="804"/>
                </a:cubicBezTo>
                <a:cubicBezTo>
                  <a:pt x="466" y="803"/>
                  <a:pt x="466" y="803"/>
                  <a:pt x="466" y="803"/>
                </a:cubicBezTo>
                <a:cubicBezTo>
                  <a:pt x="1" y="536"/>
                  <a:pt x="1" y="536"/>
                  <a:pt x="1" y="536"/>
                </a:cubicBez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ubicBezTo>
                  <a:pt x="1" y="2"/>
                  <a:pt x="1" y="2"/>
                  <a:pt x="1" y="2"/>
                </a:cubicBezTo>
                <a:cubicBezTo>
                  <a:pt x="1" y="1"/>
                  <a:pt x="1" y="1"/>
                  <a:pt x="1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536"/>
                  <a:pt x="0" y="536"/>
                  <a:pt x="0" y="536"/>
                </a:cubicBezTo>
                <a:cubicBezTo>
                  <a:pt x="0" y="537"/>
                  <a:pt x="0" y="537"/>
                  <a:pt x="0" y="537"/>
                </a:cubicBezTo>
                <a:cubicBezTo>
                  <a:pt x="466" y="804"/>
                  <a:pt x="466" y="804"/>
                  <a:pt x="466" y="804"/>
                </a:cubicBezTo>
                <a:cubicBezTo>
                  <a:pt x="467" y="804"/>
                  <a:pt x="467" y="804"/>
                  <a:pt x="467" y="804"/>
                </a:cubicBezTo>
                <a:cubicBezTo>
                  <a:pt x="515" y="721"/>
                  <a:pt x="539" y="629"/>
                  <a:pt x="539" y="536"/>
                </a:cubicBezTo>
                <a:cubicBezTo>
                  <a:pt x="539" y="444"/>
                  <a:pt x="515" y="351"/>
                  <a:pt x="467" y="268"/>
                </a:cubicBezTo>
                <a:cubicBezTo>
                  <a:pt x="371" y="102"/>
                  <a:pt x="193" y="0"/>
                  <a:pt x="1" y="0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pPr defTabSz="932205">
              <a:defRPr/>
            </a:pPr>
            <a:endParaRPr lang="en-US" kern="0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89" name="Freeform 278">
            <a:extLst>
              <a:ext uri="{FF2B5EF4-FFF2-40B4-BE49-F238E27FC236}">
                <a16:creationId xmlns:a16="http://schemas.microsoft.com/office/drawing/2014/main" id="{BC4B42AE-F0C6-4446-8B5F-5C21C210C3B0}"/>
              </a:ext>
            </a:extLst>
          </p:cNvPr>
          <p:cNvSpPr>
            <a:spLocks/>
          </p:cNvSpPr>
          <p:nvPr/>
        </p:nvSpPr>
        <p:spPr bwMode="auto">
          <a:xfrm rot="26225">
            <a:off x="1667989" y="2799085"/>
            <a:ext cx="1447182" cy="2169189"/>
          </a:xfrm>
          <a:custGeom>
            <a:avLst/>
            <a:gdLst>
              <a:gd name="T0" fmla="*/ 73 w 537"/>
              <a:gd name="T1" fmla="*/ 804 h 804"/>
              <a:gd name="T2" fmla="*/ 73 w 537"/>
              <a:gd name="T3" fmla="*/ 803 h 804"/>
              <a:gd name="T4" fmla="*/ 2 w 537"/>
              <a:gd name="T5" fmla="*/ 536 h 804"/>
              <a:gd name="T6" fmla="*/ 73 w 537"/>
              <a:gd name="T7" fmla="*/ 269 h 804"/>
              <a:gd name="T8" fmla="*/ 537 w 537"/>
              <a:gd name="T9" fmla="*/ 2 h 804"/>
              <a:gd name="T10" fmla="*/ 537 w 537"/>
              <a:gd name="T11" fmla="*/ 1 h 804"/>
              <a:gd name="T12" fmla="*/ 536 w 537"/>
              <a:gd name="T13" fmla="*/ 1 h 804"/>
              <a:gd name="T14" fmla="*/ 536 w 537"/>
              <a:gd name="T15" fmla="*/ 536 h 804"/>
              <a:gd name="T16" fmla="*/ 72 w 537"/>
              <a:gd name="T17" fmla="*/ 803 h 804"/>
              <a:gd name="T18" fmla="*/ 73 w 537"/>
              <a:gd name="T19" fmla="*/ 804 h 804"/>
              <a:gd name="T20" fmla="*/ 73 w 537"/>
              <a:gd name="T21" fmla="*/ 803 h 804"/>
              <a:gd name="T22" fmla="*/ 73 w 537"/>
              <a:gd name="T23" fmla="*/ 804 h 804"/>
              <a:gd name="T24" fmla="*/ 73 w 537"/>
              <a:gd name="T25" fmla="*/ 804 h 804"/>
              <a:gd name="T26" fmla="*/ 537 w 537"/>
              <a:gd name="T27" fmla="*/ 537 h 804"/>
              <a:gd name="T28" fmla="*/ 537 w 537"/>
              <a:gd name="T29" fmla="*/ 536 h 804"/>
              <a:gd name="T30" fmla="*/ 537 w 537"/>
              <a:gd name="T31" fmla="*/ 1 h 804"/>
              <a:gd name="T32" fmla="*/ 537 w 537"/>
              <a:gd name="T33" fmla="*/ 1 h 804"/>
              <a:gd name="T34" fmla="*/ 537 w 537"/>
              <a:gd name="T35" fmla="*/ 0 h 804"/>
              <a:gd name="T36" fmla="*/ 72 w 537"/>
              <a:gd name="T37" fmla="*/ 268 h 804"/>
              <a:gd name="T38" fmla="*/ 0 w 537"/>
              <a:gd name="T39" fmla="*/ 536 h 804"/>
              <a:gd name="T40" fmla="*/ 72 w 537"/>
              <a:gd name="T41" fmla="*/ 804 h 804"/>
              <a:gd name="T42" fmla="*/ 73 w 537"/>
              <a:gd name="T43" fmla="*/ 804 h 8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37" h="804">
                <a:moveTo>
                  <a:pt x="73" y="804"/>
                </a:moveTo>
                <a:cubicBezTo>
                  <a:pt x="73" y="803"/>
                  <a:pt x="73" y="803"/>
                  <a:pt x="73" y="803"/>
                </a:cubicBezTo>
                <a:cubicBezTo>
                  <a:pt x="25" y="721"/>
                  <a:pt x="2" y="628"/>
                  <a:pt x="2" y="536"/>
                </a:cubicBezTo>
                <a:cubicBezTo>
                  <a:pt x="2" y="444"/>
                  <a:pt x="25" y="352"/>
                  <a:pt x="73" y="269"/>
                </a:cubicBezTo>
                <a:cubicBezTo>
                  <a:pt x="169" y="104"/>
                  <a:pt x="345" y="2"/>
                  <a:pt x="537" y="2"/>
                </a:cubicBezTo>
                <a:cubicBezTo>
                  <a:pt x="537" y="1"/>
                  <a:pt x="537" y="1"/>
                  <a:pt x="537" y="1"/>
                </a:cubicBezTo>
                <a:cubicBezTo>
                  <a:pt x="536" y="1"/>
                  <a:pt x="536" y="1"/>
                  <a:pt x="536" y="1"/>
                </a:cubicBezTo>
                <a:cubicBezTo>
                  <a:pt x="536" y="536"/>
                  <a:pt x="536" y="536"/>
                  <a:pt x="536" y="536"/>
                </a:cubicBezTo>
                <a:cubicBezTo>
                  <a:pt x="72" y="803"/>
                  <a:pt x="72" y="803"/>
                  <a:pt x="72" y="803"/>
                </a:cubicBezTo>
                <a:cubicBezTo>
                  <a:pt x="73" y="804"/>
                  <a:pt x="73" y="804"/>
                  <a:pt x="73" y="804"/>
                </a:cubicBezTo>
                <a:cubicBezTo>
                  <a:pt x="73" y="803"/>
                  <a:pt x="73" y="803"/>
                  <a:pt x="73" y="803"/>
                </a:cubicBezTo>
                <a:cubicBezTo>
                  <a:pt x="73" y="804"/>
                  <a:pt x="73" y="804"/>
                  <a:pt x="73" y="804"/>
                </a:cubicBezTo>
                <a:cubicBezTo>
                  <a:pt x="73" y="804"/>
                  <a:pt x="73" y="804"/>
                  <a:pt x="73" y="804"/>
                </a:cubicBezTo>
                <a:cubicBezTo>
                  <a:pt x="537" y="537"/>
                  <a:pt x="537" y="537"/>
                  <a:pt x="537" y="537"/>
                </a:cubicBezTo>
                <a:cubicBezTo>
                  <a:pt x="537" y="536"/>
                  <a:pt x="537" y="536"/>
                  <a:pt x="537" y="536"/>
                </a:cubicBezTo>
                <a:cubicBezTo>
                  <a:pt x="537" y="1"/>
                  <a:pt x="537" y="1"/>
                  <a:pt x="537" y="1"/>
                </a:cubicBezTo>
                <a:cubicBezTo>
                  <a:pt x="537" y="1"/>
                  <a:pt x="537" y="1"/>
                  <a:pt x="537" y="1"/>
                </a:cubicBezTo>
                <a:cubicBezTo>
                  <a:pt x="537" y="0"/>
                  <a:pt x="537" y="0"/>
                  <a:pt x="537" y="0"/>
                </a:cubicBezTo>
                <a:cubicBezTo>
                  <a:pt x="345" y="0"/>
                  <a:pt x="168" y="102"/>
                  <a:pt x="72" y="268"/>
                </a:cubicBezTo>
                <a:cubicBezTo>
                  <a:pt x="24" y="351"/>
                  <a:pt x="0" y="444"/>
                  <a:pt x="0" y="536"/>
                </a:cubicBezTo>
                <a:cubicBezTo>
                  <a:pt x="0" y="629"/>
                  <a:pt x="24" y="721"/>
                  <a:pt x="72" y="804"/>
                </a:cubicBezTo>
                <a:cubicBezTo>
                  <a:pt x="73" y="804"/>
                  <a:pt x="73" y="804"/>
                  <a:pt x="73" y="8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pPr defTabSz="932205">
              <a:defRPr/>
            </a:pPr>
            <a:endParaRPr lang="en-US" kern="0">
              <a:solidFill>
                <a:srgbClr val="505050"/>
              </a:solidFill>
              <a:latin typeface="Segoe UI"/>
            </a:endParaRPr>
          </a:p>
        </p:txBody>
      </p:sp>
      <p:sp>
        <p:nvSpPr>
          <p:cNvPr id="90" name="Oval 223">
            <a:extLst>
              <a:ext uri="{FF2B5EF4-FFF2-40B4-BE49-F238E27FC236}">
                <a16:creationId xmlns:a16="http://schemas.microsoft.com/office/drawing/2014/main" id="{FF5F0699-141C-4027-99A4-D7DDF9C44C82}"/>
              </a:ext>
            </a:extLst>
          </p:cNvPr>
          <p:cNvSpPr>
            <a:spLocks noChangeArrowheads="1"/>
          </p:cNvSpPr>
          <p:nvPr/>
        </p:nvSpPr>
        <p:spPr bwMode="auto">
          <a:xfrm rot="26225">
            <a:off x="1437577" y="2550783"/>
            <a:ext cx="3421679" cy="3412157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1" name="Freeform 224">
            <a:extLst>
              <a:ext uri="{FF2B5EF4-FFF2-40B4-BE49-F238E27FC236}">
                <a16:creationId xmlns:a16="http://schemas.microsoft.com/office/drawing/2014/main" id="{D8C9D4BB-490E-429D-B250-D1C1A7E97E64}"/>
              </a:ext>
            </a:extLst>
          </p:cNvPr>
          <p:cNvSpPr>
            <a:spLocks/>
          </p:cNvSpPr>
          <p:nvPr/>
        </p:nvSpPr>
        <p:spPr bwMode="auto">
          <a:xfrm rot="26225">
            <a:off x="3208528" y="2798170"/>
            <a:ext cx="1496588" cy="2142517"/>
          </a:xfrm>
          <a:custGeom>
            <a:avLst/>
            <a:gdLst>
              <a:gd name="T0" fmla="*/ 0 w 561"/>
              <a:gd name="T1" fmla="*/ 0 h 803"/>
              <a:gd name="T2" fmla="*/ 465 w 561"/>
              <a:gd name="T3" fmla="*/ 268 h 803"/>
              <a:gd name="T4" fmla="*/ 465 w 561"/>
              <a:gd name="T5" fmla="*/ 803 h 803"/>
              <a:gd name="T6" fmla="*/ 0 w 561"/>
              <a:gd name="T7" fmla="*/ 535 h 803"/>
              <a:gd name="T8" fmla="*/ 0 w 561"/>
              <a:gd name="T9" fmla="*/ 0 h 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1" h="803">
                <a:moveTo>
                  <a:pt x="0" y="0"/>
                </a:moveTo>
                <a:cubicBezTo>
                  <a:pt x="192" y="0"/>
                  <a:pt x="369" y="102"/>
                  <a:pt x="465" y="268"/>
                </a:cubicBezTo>
                <a:cubicBezTo>
                  <a:pt x="561" y="433"/>
                  <a:pt x="561" y="637"/>
                  <a:pt x="465" y="803"/>
                </a:cubicBezTo>
                <a:cubicBezTo>
                  <a:pt x="0" y="535"/>
                  <a:pt x="0" y="535"/>
                  <a:pt x="0" y="535"/>
                </a:cubicBezTo>
                <a:lnTo>
                  <a:pt x="0" y="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2" name="Freeform 225">
            <a:extLst>
              <a:ext uri="{FF2B5EF4-FFF2-40B4-BE49-F238E27FC236}">
                <a16:creationId xmlns:a16="http://schemas.microsoft.com/office/drawing/2014/main" id="{2FF865F2-438C-4946-A208-F25BB73D235B}"/>
              </a:ext>
            </a:extLst>
          </p:cNvPr>
          <p:cNvSpPr>
            <a:spLocks/>
          </p:cNvSpPr>
          <p:nvPr/>
        </p:nvSpPr>
        <p:spPr bwMode="auto">
          <a:xfrm rot="26225">
            <a:off x="3206957" y="2794754"/>
            <a:ext cx="1436280" cy="2145690"/>
          </a:xfrm>
          <a:custGeom>
            <a:avLst/>
            <a:gdLst>
              <a:gd name="T0" fmla="*/ 1 w 539"/>
              <a:gd name="T1" fmla="*/ 1 h 804"/>
              <a:gd name="T2" fmla="*/ 1 w 539"/>
              <a:gd name="T3" fmla="*/ 2 h 804"/>
              <a:gd name="T4" fmla="*/ 466 w 539"/>
              <a:gd name="T5" fmla="*/ 269 h 804"/>
              <a:gd name="T6" fmla="*/ 537 w 539"/>
              <a:gd name="T7" fmla="*/ 536 h 804"/>
              <a:gd name="T8" fmla="*/ 466 w 539"/>
              <a:gd name="T9" fmla="*/ 803 h 804"/>
              <a:gd name="T10" fmla="*/ 466 w 539"/>
              <a:gd name="T11" fmla="*/ 804 h 804"/>
              <a:gd name="T12" fmla="*/ 466 w 539"/>
              <a:gd name="T13" fmla="*/ 803 h 804"/>
              <a:gd name="T14" fmla="*/ 1 w 539"/>
              <a:gd name="T15" fmla="*/ 536 h 804"/>
              <a:gd name="T16" fmla="*/ 1 w 539"/>
              <a:gd name="T17" fmla="*/ 1 h 804"/>
              <a:gd name="T18" fmla="*/ 1 w 539"/>
              <a:gd name="T19" fmla="*/ 1 h 804"/>
              <a:gd name="T20" fmla="*/ 1 w 539"/>
              <a:gd name="T21" fmla="*/ 2 h 804"/>
              <a:gd name="T22" fmla="*/ 1 w 539"/>
              <a:gd name="T23" fmla="*/ 1 h 804"/>
              <a:gd name="T24" fmla="*/ 0 w 539"/>
              <a:gd name="T25" fmla="*/ 1 h 804"/>
              <a:gd name="T26" fmla="*/ 0 w 539"/>
              <a:gd name="T27" fmla="*/ 536 h 804"/>
              <a:gd name="T28" fmla="*/ 0 w 539"/>
              <a:gd name="T29" fmla="*/ 537 h 804"/>
              <a:gd name="T30" fmla="*/ 466 w 539"/>
              <a:gd name="T31" fmla="*/ 804 h 804"/>
              <a:gd name="T32" fmla="*/ 467 w 539"/>
              <a:gd name="T33" fmla="*/ 804 h 804"/>
              <a:gd name="T34" fmla="*/ 539 w 539"/>
              <a:gd name="T35" fmla="*/ 536 h 804"/>
              <a:gd name="T36" fmla="*/ 467 w 539"/>
              <a:gd name="T37" fmla="*/ 268 h 804"/>
              <a:gd name="T38" fmla="*/ 1 w 539"/>
              <a:gd name="T39" fmla="*/ 0 h 804"/>
              <a:gd name="T40" fmla="*/ 0 w 539"/>
              <a:gd name="T41" fmla="*/ 1 h 804"/>
              <a:gd name="T42" fmla="*/ 0 w 539"/>
              <a:gd name="T43" fmla="*/ 1 h 804"/>
              <a:gd name="T44" fmla="*/ 1 w 539"/>
              <a:gd name="T45" fmla="*/ 1 h 8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539" h="804">
                <a:moveTo>
                  <a:pt x="1" y="1"/>
                </a:moveTo>
                <a:cubicBezTo>
                  <a:pt x="1" y="2"/>
                  <a:pt x="1" y="2"/>
                  <a:pt x="1" y="2"/>
                </a:cubicBezTo>
                <a:cubicBezTo>
                  <a:pt x="192" y="2"/>
                  <a:pt x="370" y="104"/>
                  <a:pt x="466" y="269"/>
                </a:cubicBezTo>
                <a:cubicBezTo>
                  <a:pt x="513" y="352"/>
                  <a:pt x="537" y="444"/>
                  <a:pt x="537" y="536"/>
                </a:cubicBezTo>
                <a:cubicBezTo>
                  <a:pt x="537" y="628"/>
                  <a:pt x="513" y="721"/>
                  <a:pt x="466" y="803"/>
                </a:cubicBezTo>
                <a:cubicBezTo>
                  <a:pt x="466" y="804"/>
                  <a:pt x="466" y="804"/>
                  <a:pt x="466" y="804"/>
                </a:cubicBezTo>
                <a:cubicBezTo>
                  <a:pt x="466" y="803"/>
                  <a:pt x="466" y="803"/>
                  <a:pt x="466" y="803"/>
                </a:cubicBezTo>
                <a:cubicBezTo>
                  <a:pt x="1" y="536"/>
                  <a:pt x="1" y="536"/>
                  <a:pt x="1" y="536"/>
                </a:cubicBezTo>
                <a:cubicBezTo>
                  <a:pt x="1" y="1"/>
                  <a:pt x="1" y="1"/>
                  <a:pt x="1" y="1"/>
                </a:cubicBezTo>
                <a:cubicBezTo>
                  <a:pt x="1" y="1"/>
                  <a:pt x="1" y="1"/>
                  <a:pt x="1" y="1"/>
                </a:cubicBezTo>
                <a:cubicBezTo>
                  <a:pt x="1" y="2"/>
                  <a:pt x="1" y="2"/>
                  <a:pt x="1" y="2"/>
                </a:cubicBezTo>
                <a:cubicBezTo>
                  <a:pt x="1" y="1"/>
                  <a:pt x="1" y="1"/>
                  <a:pt x="1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536"/>
                  <a:pt x="0" y="536"/>
                  <a:pt x="0" y="536"/>
                </a:cubicBezTo>
                <a:cubicBezTo>
                  <a:pt x="0" y="537"/>
                  <a:pt x="0" y="537"/>
                  <a:pt x="0" y="537"/>
                </a:cubicBezTo>
                <a:cubicBezTo>
                  <a:pt x="466" y="804"/>
                  <a:pt x="466" y="804"/>
                  <a:pt x="466" y="804"/>
                </a:cubicBezTo>
                <a:cubicBezTo>
                  <a:pt x="467" y="804"/>
                  <a:pt x="467" y="804"/>
                  <a:pt x="467" y="804"/>
                </a:cubicBezTo>
                <a:cubicBezTo>
                  <a:pt x="515" y="721"/>
                  <a:pt x="539" y="629"/>
                  <a:pt x="539" y="536"/>
                </a:cubicBezTo>
                <a:cubicBezTo>
                  <a:pt x="539" y="444"/>
                  <a:pt x="515" y="351"/>
                  <a:pt x="467" y="268"/>
                </a:cubicBezTo>
                <a:cubicBezTo>
                  <a:pt x="371" y="102"/>
                  <a:pt x="193" y="0"/>
                  <a:pt x="1" y="0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1"/>
                </a:cubicBezTo>
                <a:lnTo>
                  <a:pt x="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3" name="Freeform 249">
            <a:extLst>
              <a:ext uri="{FF2B5EF4-FFF2-40B4-BE49-F238E27FC236}">
                <a16:creationId xmlns:a16="http://schemas.microsoft.com/office/drawing/2014/main" id="{B333E6D3-5768-4C85-982D-B3C096EE158D}"/>
              </a:ext>
            </a:extLst>
          </p:cNvPr>
          <p:cNvSpPr>
            <a:spLocks/>
          </p:cNvSpPr>
          <p:nvPr/>
        </p:nvSpPr>
        <p:spPr bwMode="auto">
          <a:xfrm rot="26225">
            <a:off x="1901404" y="4318739"/>
            <a:ext cx="2483732" cy="1433107"/>
          </a:xfrm>
          <a:custGeom>
            <a:avLst/>
            <a:gdLst>
              <a:gd name="T0" fmla="*/ 931 w 931"/>
              <a:gd name="T1" fmla="*/ 269 h 537"/>
              <a:gd name="T2" fmla="*/ 465 w 931"/>
              <a:gd name="T3" fmla="*/ 537 h 537"/>
              <a:gd name="T4" fmla="*/ 0 w 931"/>
              <a:gd name="T5" fmla="*/ 269 h 537"/>
              <a:gd name="T6" fmla="*/ 465 w 931"/>
              <a:gd name="T7" fmla="*/ 0 h 537"/>
              <a:gd name="T8" fmla="*/ 931 w 931"/>
              <a:gd name="T9" fmla="*/ 269 h 5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31" h="537">
                <a:moveTo>
                  <a:pt x="931" y="269"/>
                </a:moveTo>
                <a:cubicBezTo>
                  <a:pt x="835" y="435"/>
                  <a:pt x="658" y="537"/>
                  <a:pt x="465" y="537"/>
                </a:cubicBezTo>
                <a:cubicBezTo>
                  <a:pt x="273" y="537"/>
                  <a:pt x="96" y="435"/>
                  <a:pt x="0" y="269"/>
                </a:cubicBezTo>
                <a:cubicBezTo>
                  <a:pt x="465" y="0"/>
                  <a:pt x="465" y="0"/>
                  <a:pt x="465" y="0"/>
                </a:cubicBezTo>
                <a:lnTo>
                  <a:pt x="931" y="269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4" name="Freeform 250">
            <a:extLst>
              <a:ext uri="{FF2B5EF4-FFF2-40B4-BE49-F238E27FC236}">
                <a16:creationId xmlns:a16="http://schemas.microsoft.com/office/drawing/2014/main" id="{311FC618-7B07-4D0C-8F12-005C8EBE340D}"/>
              </a:ext>
            </a:extLst>
          </p:cNvPr>
          <p:cNvSpPr>
            <a:spLocks/>
          </p:cNvSpPr>
          <p:nvPr/>
        </p:nvSpPr>
        <p:spPr bwMode="auto">
          <a:xfrm rot="26225">
            <a:off x="1898219" y="4318731"/>
            <a:ext cx="2488494" cy="1436282"/>
          </a:xfrm>
          <a:custGeom>
            <a:avLst/>
            <a:gdLst>
              <a:gd name="T0" fmla="*/ 932 w 933"/>
              <a:gd name="T1" fmla="*/ 269 h 538"/>
              <a:gd name="T2" fmla="*/ 931 w 933"/>
              <a:gd name="T3" fmla="*/ 268 h 538"/>
              <a:gd name="T4" fmla="*/ 466 w 933"/>
              <a:gd name="T5" fmla="*/ 536 h 538"/>
              <a:gd name="T6" fmla="*/ 2 w 933"/>
              <a:gd name="T7" fmla="*/ 268 h 538"/>
              <a:gd name="T8" fmla="*/ 1 w 933"/>
              <a:gd name="T9" fmla="*/ 269 h 538"/>
              <a:gd name="T10" fmla="*/ 1 w 933"/>
              <a:gd name="T11" fmla="*/ 269 h 538"/>
              <a:gd name="T12" fmla="*/ 466 w 933"/>
              <a:gd name="T13" fmla="*/ 1 h 538"/>
              <a:gd name="T14" fmla="*/ 932 w 933"/>
              <a:gd name="T15" fmla="*/ 269 h 538"/>
              <a:gd name="T16" fmla="*/ 932 w 933"/>
              <a:gd name="T17" fmla="*/ 269 h 538"/>
              <a:gd name="T18" fmla="*/ 931 w 933"/>
              <a:gd name="T19" fmla="*/ 268 h 538"/>
              <a:gd name="T20" fmla="*/ 932 w 933"/>
              <a:gd name="T21" fmla="*/ 269 h 538"/>
              <a:gd name="T22" fmla="*/ 932 w 933"/>
              <a:gd name="T23" fmla="*/ 268 h 538"/>
              <a:gd name="T24" fmla="*/ 467 w 933"/>
              <a:gd name="T25" fmla="*/ 0 h 538"/>
              <a:gd name="T26" fmla="*/ 466 w 933"/>
              <a:gd name="T27" fmla="*/ 0 h 538"/>
              <a:gd name="T28" fmla="*/ 1 w 933"/>
              <a:gd name="T29" fmla="*/ 268 h 538"/>
              <a:gd name="T30" fmla="*/ 0 w 933"/>
              <a:gd name="T31" fmla="*/ 268 h 538"/>
              <a:gd name="T32" fmla="*/ 0 w 933"/>
              <a:gd name="T33" fmla="*/ 269 h 538"/>
              <a:gd name="T34" fmla="*/ 466 w 933"/>
              <a:gd name="T35" fmla="*/ 538 h 538"/>
              <a:gd name="T36" fmla="*/ 933 w 933"/>
              <a:gd name="T37" fmla="*/ 269 h 538"/>
              <a:gd name="T38" fmla="*/ 933 w 933"/>
              <a:gd name="T39" fmla="*/ 268 h 538"/>
              <a:gd name="T40" fmla="*/ 932 w 933"/>
              <a:gd name="T41" fmla="*/ 268 h 538"/>
              <a:gd name="T42" fmla="*/ 932 w 933"/>
              <a:gd name="T43" fmla="*/ 269 h 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933" h="538">
                <a:moveTo>
                  <a:pt x="932" y="269"/>
                </a:moveTo>
                <a:cubicBezTo>
                  <a:pt x="931" y="268"/>
                  <a:pt x="931" y="268"/>
                  <a:pt x="931" y="268"/>
                </a:cubicBezTo>
                <a:cubicBezTo>
                  <a:pt x="835" y="434"/>
                  <a:pt x="658" y="536"/>
                  <a:pt x="466" y="536"/>
                </a:cubicBezTo>
                <a:cubicBezTo>
                  <a:pt x="275" y="536"/>
                  <a:pt x="97" y="434"/>
                  <a:pt x="2" y="268"/>
                </a:cubicBezTo>
                <a:cubicBezTo>
                  <a:pt x="1" y="269"/>
                  <a:pt x="1" y="269"/>
                  <a:pt x="1" y="269"/>
                </a:cubicBezTo>
                <a:cubicBezTo>
                  <a:pt x="1" y="269"/>
                  <a:pt x="1" y="269"/>
                  <a:pt x="1" y="269"/>
                </a:cubicBezTo>
                <a:cubicBezTo>
                  <a:pt x="466" y="1"/>
                  <a:pt x="466" y="1"/>
                  <a:pt x="466" y="1"/>
                </a:cubicBezTo>
                <a:cubicBezTo>
                  <a:pt x="932" y="269"/>
                  <a:pt x="932" y="269"/>
                  <a:pt x="932" y="269"/>
                </a:cubicBezTo>
                <a:cubicBezTo>
                  <a:pt x="932" y="269"/>
                  <a:pt x="932" y="269"/>
                  <a:pt x="932" y="269"/>
                </a:cubicBezTo>
                <a:cubicBezTo>
                  <a:pt x="931" y="268"/>
                  <a:pt x="931" y="268"/>
                  <a:pt x="931" y="268"/>
                </a:cubicBezTo>
                <a:cubicBezTo>
                  <a:pt x="932" y="269"/>
                  <a:pt x="932" y="269"/>
                  <a:pt x="932" y="269"/>
                </a:cubicBezTo>
                <a:cubicBezTo>
                  <a:pt x="932" y="268"/>
                  <a:pt x="932" y="268"/>
                  <a:pt x="932" y="268"/>
                </a:cubicBezTo>
                <a:cubicBezTo>
                  <a:pt x="467" y="0"/>
                  <a:pt x="467" y="0"/>
                  <a:pt x="467" y="0"/>
                </a:cubicBezTo>
                <a:cubicBezTo>
                  <a:pt x="466" y="0"/>
                  <a:pt x="466" y="0"/>
                  <a:pt x="466" y="0"/>
                </a:cubicBezTo>
                <a:cubicBezTo>
                  <a:pt x="1" y="268"/>
                  <a:pt x="1" y="268"/>
                  <a:pt x="1" y="268"/>
                </a:cubicBezTo>
                <a:cubicBezTo>
                  <a:pt x="0" y="268"/>
                  <a:pt x="0" y="268"/>
                  <a:pt x="0" y="268"/>
                </a:cubicBezTo>
                <a:cubicBezTo>
                  <a:pt x="0" y="269"/>
                  <a:pt x="0" y="269"/>
                  <a:pt x="0" y="269"/>
                </a:cubicBezTo>
                <a:cubicBezTo>
                  <a:pt x="97" y="435"/>
                  <a:pt x="274" y="538"/>
                  <a:pt x="466" y="538"/>
                </a:cubicBezTo>
                <a:cubicBezTo>
                  <a:pt x="659" y="538"/>
                  <a:pt x="836" y="435"/>
                  <a:pt x="933" y="269"/>
                </a:cubicBezTo>
                <a:cubicBezTo>
                  <a:pt x="933" y="268"/>
                  <a:pt x="933" y="268"/>
                  <a:pt x="933" y="268"/>
                </a:cubicBezTo>
                <a:cubicBezTo>
                  <a:pt x="932" y="268"/>
                  <a:pt x="932" y="268"/>
                  <a:pt x="932" y="268"/>
                </a:cubicBezTo>
                <a:lnTo>
                  <a:pt x="932" y="2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5" name="Freeform 277">
            <a:extLst>
              <a:ext uri="{FF2B5EF4-FFF2-40B4-BE49-F238E27FC236}">
                <a16:creationId xmlns:a16="http://schemas.microsoft.com/office/drawing/2014/main" id="{DE953B60-5FA6-4310-98F3-88C699AAD6AF}"/>
              </a:ext>
            </a:extLst>
          </p:cNvPr>
          <p:cNvSpPr>
            <a:spLocks/>
          </p:cNvSpPr>
          <p:nvPr/>
        </p:nvSpPr>
        <p:spPr bwMode="auto">
          <a:xfrm rot="26225">
            <a:off x="1599309" y="2785882"/>
            <a:ext cx="1493413" cy="2142517"/>
          </a:xfrm>
          <a:custGeom>
            <a:avLst/>
            <a:gdLst>
              <a:gd name="T0" fmla="*/ 96 w 560"/>
              <a:gd name="T1" fmla="*/ 803 h 803"/>
              <a:gd name="T2" fmla="*/ 96 w 560"/>
              <a:gd name="T3" fmla="*/ 268 h 803"/>
              <a:gd name="T4" fmla="*/ 560 w 560"/>
              <a:gd name="T5" fmla="*/ 0 h 803"/>
              <a:gd name="T6" fmla="*/ 560 w 560"/>
              <a:gd name="T7" fmla="*/ 535 h 803"/>
              <a:gd name="T8" fmla="*/ 96 w 560"/>
              <a:gd name="T9" fmla="*/ 803 h 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60" h="803">
                <a:moveTo>
                  <a:pt x="96" y="803"/>
                </a:moveTo>
                <a:cubicBezTo>
                  <a:pt x="0" y="637"/>
                  <a:pt x="0" y="433"/>
                  <a:pt x="96" y="268"/>
                </a:cubicBezTo>
                <a:cubicBezTo>
                  <a:pt x="191" y="102"/>
                  <a:pt x="368" y="0"/>
                  <a:pt x="560" y="0"/>
                </a:cubicBezTo>
                <a:cubicBezTo>
                  <a:pt x="560" y="535"/>
                  <a:pt x="560" y="535"/>
                  <a:pt x="560" y="535"/>
                </a:cubicBezTo>
                <a:lnTo>
                  <a:pt x="96" y="803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6" name="Freeform 278">
            <a:extLst>
              <a:ext uri="{FF2B5EF4-FFF2-40B4-BE49-F238E27FC236}">
                <a16:creationId xmlns:a16="http://schemas.microsoft.com/office/drawing/2014/main" id="{8AC5EADF-CCC6-4BA6-B95E-2A0810726D3A}"/>
              </a:ext>
            </a:extLst>
          </p:cNvPr>
          <p:cNvSpPr>
            <a:spLocks/>
          </p:cNvSpPr>
          <p:nvPr/>
        </p:nvSpPr>
        <p:spPr bwMode="auto">
          <a:xfrm rot="26225">
            <a:off x="1659627" y="2782938"/>
            <a:ext cx="1433106" cy="2145690"/>
          </a:xfrm>
          <a:custGeom>
            <a:avLst/>
            <a:gdLst>
              <a:gd name="T0" fmla="*/ 73 w 537"/>
              <a:gd name="T1" fmla="*/ 804 h 804"/>
              <a:gd name="T2" fmla="*/ 73 w 537"/>
              <a:gd name="T3" fmla="*/ 803 h 804"/>
              <a:gd name="T4" fmla="*/ 2 w 537"/>
              <a:gd name="T5" fmla="*/ 536 h 804"/>
              <a:gd name="T6" fmla="*/ 73 w 537"/>
              <a:gd name="T7" fmla="*/ 269 h 804"/>
              <a:gd name="T8" fmla="*/ 537 w 537"/>
              <a:gd name="T9" fmla="*/ 2 h 804"/>
              <a:gd name="T10" fmla="*/ 537 w 537"/>
              <a:gd name="T11" fmla="*/ 1 h 804"/>
              <a:gd name="T12" fmla="*/ 536 w 537"/>
              <a:gd name="T13" fmla="*/ 1 h 804"/>
              <a:gd name="T14" fmla="*/ 536 w 537"/>
              <a:gd name="T15" fmla="*/ 536 h 804"/>
              <a:gd name="T16" fmla="*/ 72 w 537"/>
              <a:gd name="T17" fmla="*/ 803 h 804"/>
              <a:gd name="T18" fmla="*/ 73 w 537"/>
              <a:gd name="T19" fmla="*/ 804 h 804"/>
              <a:gd name="T20" fmla="*/ 73 w 537"/>
              <a:gd name="T21" fmla="*/ 803 h 804"/>
              <a:gd name="T22" fmla="*/ 73 w 537"/>
              <a:gd name="T23" fmla="*/ 804 h 804"/>
              <a:gd name="T24" fmla="*/ 73 w 537"/>
              <a:gd name="T25" fmla="*/ 804 h 804"/>
              <a:gd name="T26" fmla="*/ 537 w 537"/>
              <a:gd name="T27" fmla="*/ 537 h 804"/>
              <a:gd name="T28" fmla="*/ 537 w 537"/>
              <a:gd name="T29" fmla="*/ 536 h 804"/>
              <a:gd name="T30" fmla="*/ 537 w 537"/>
              <a:gd name="T31" fmla="*/ 1 h 804"/>
              <a:gd name="T32" fmla="*/ 537 w 537"/>
              <a:gd name="T33" fmla="*/ 1 h 804"/>
              <a:gd name="T34" fmla="*/ 537 w 537"/>
              <a:gd name="T35" fmla="*/ 0 h 804"/>
              <a:gd name="T36" fmla="*/ 72 w 537"/>
              <a:gd name="T37" fmla="*/ 268 h 804"/>
              <a:gd name="T38" fmla="*/ 0 w 537"/>
              <a:gd name="T39" fmla="*/ 536 h 804"/>
              <a:gd name="T40" fmla="*/ 72 w 537"/>
              <a:gd name="T41" fmla="*/ 804 h 804"/>
              <a:gd name="T42" fmla="*/ 73 w 537"/>
              <a:gd name="T43" fmla="*/ 804 h 8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537" h="804">
                <a:moveTo>
                  <a:pt x="73" y="804"/>
                </a:moveTo>
                <a:cubicBezTo>
                  <a:pt x="73" y="803"/>
                  <a:pt x="73" y="803"/>
                  <a:pt x="73" y="803"/>
                </a:cubicBezTo>
                <a:cubicBezTo>
                  <a:pt x="25" y="721"/>
                  <a:pt x="2" y="628"/>
                  <a:pt x="2" y="536"/>
                </a:cubicBezTo>
                <a:cubicBezTo>
                  <a:pt x="2" y="444"/>
                  <a:pt x="25" y="352"/>
                  <a:pt x="73" y="269"/>
                </a:cubicBezTo>
                <a:cubicBezTo>
                  <a:pt x="169" y="104"/>
                  <a:pt x="345" y="2"/>
                  <a:pt x="537" y="2"/>
                </a:cubicBezTo>
                <a:cubicBezTo>
                  <a:pt x="537" y="1"/>
                  <a:pt x="537" y="1"/>
                  <a:pt x="537" y="1"/>
                </a:cubicBezTo>
                <a:cubicBezTo>
                  <a:pt x="536" y="1"/>
                  <a:pt x="536" y="1"/>
                  <a:pt x="536" y="1"/>
                </a:cubicBezTo>
                <a:cubicBezTo>
                  <a:pt x="536" y="536"/>
                  <a:pt x="536" y="536"/>
                  <a:pt x="536" y="536"/>
                </a:cubicBezTo>
                <a:cubicBezTo>
                  <a:pt x="72" y="803"/>
                  <a:pt x="72" y="803"/>
                  <a:pt x="72" y="803"/>
                </a:cubicBezTo>
                <a:cubicBezTo>
                  <a:pt x="73" y="804"/>
                  <a:pt x="73" y="804"/>
                  <a:pt x="73" y="804"/>
                </a:cubicBezTo>
                <a:cubicBezTo>
                  <a:pt x="73" y="803"/>
                  <a:pt x="73" y="803"/>
                  <a:pt x="73" y="803"/>
                </a:cubicBezTo>
                <a:cubicBezTo>
                  <a:pt x="73" y="804"/>
                  <a:pt x="73" y="804"/>
                  <a:pt x="73" y="804"/>
                </a:cubicBezTo>
                <a:cubicBezTo>
                  <a:pt x="73" y="804"/>
                  <a:pt x="73" y="804"/>
                  <a:pt x="73" y="804"/>
                </a:cubicBezTo>
                <a:cubicBezTo>
                  <a:pt x="537" y="537"/>
                  <a:pt x="537" y="537"/>
                  <a:pt x="537" y="537"/>
                </a:cubicBezTo>
                <a:cubicBezTo>
                  <a:pt x="537" y="536"/>
                  <a:pt x="537" y="536"/>
                  <a:pt x="537" y="536"/>
                </a:cubicBezTo>
                <a:cubicBezTo>
                  <a:pt x="537" y="1"/>
                  <a:pt x="537" y="1"/>
                  <a:pt x="537" y="1"/>
                </a:cubicBezTo>
                <a:cubicBezTo>
                  <a:pt x="537" y="1"/>
                  <a:pt x="537" y="1"/>
                  <a:pt x="537" y="1"/>
                </a:cubicBezTo>
                <a:cubicBezTo>
                  <a:pt x="537" y="0"/>
                  <a:pt x="537" y="0"/>
                  <a:pt x="537" y="0"/>
                </a:cubicBezTo>
                <a:cubicBezTo>
                  <a:pt x="345" y="0"/>
                  <a:pt x="168" y="102"/>
                  <a:pt x="72" y="268"/>
                </a:cubicBezTo>
                <a:cubicBezTo>
                  <a:pt x="24" y="351"/>
                  <a:pt x="0" y="444"/>
                  <a:pt x="0" y="536"/>
                </a:cubicBezTo>
                <a:cubicBezTo>
                  <a:pt x="0" y="629"/>
                  <a:pt x="24" y="721"/>
                  <a:pt x="72" y="804"/>
                </a:cubicBezTo>
                <a:cubicBezTo>
                  <a:pt x="73" y="804"/>
                  <a:pt x="73" y="804"/>
                  <a:pt x="73" y="8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7" name="Freeform 309">
            <a:extLst>
              <a:ext uri="{FF2B5EF4-FFF2-40B4-BE49-F238E27FC236}">
                <a16:creationId xmlns:a16="http://schemas.microsoft.com/office/drawing/2014/main" id="{7B8EBCBA-E8B3-4D91-8D87-3CA9827895B4}"/>
              </a:ext>
            </a:extLst>
          </p:cNvPr>
          <p:cNvSpPr>
            <a:spLocks/>
          </p:cNvSpPr>
          <p:nvPr/>
        </p:nvSpPr>
        <p:spPr bwMode="auto">
          <a:xfrm rot="26225">
            <a:off x="3208857" y="2723664"/>
            <a:ext cx="1518806" cy="2206000"/>
          </a:xfrm>
          <a:custGeom>
            <a:avLst/>
            <a:gdLst>
              <a:gd name="T0" fmla="*/ 0 w 569"/>
              <a:gd name="T1" fmla="*/ 0 h 827"/>
              <a:gd name="T2" fmla="*/ 561 w 569"/>
              <a:gd name="T3" fmla="*/ 561 h 827"/>
              <a:gd name="T4" fmla="*/ 509 w 569"/>
              <a:gd name="T5" fmla="*/ 797 h 827"/>
              <a:gd name="T6" fmla="*/ 545 w 569"/>
              <a:gd name="T7" fmla="*/ 818 h 827"/>
              <a:gd name="T8" fmla="*/ 460 w 569"/>
              <a:gd name="T9" fmla="*/ 827 h 827"/>
              <a:gd name="T10" fmla="*/ 421 w 569"/>
              <a:gd name="T11" fmla="*/ 746 h 827"/>
              <a:gd name="T12" fmla="*/ 456 w 569"/>
              <a:gd name="T13" fmla="*/ 766 h 827"/>
              <a:gd name="T14" fmla="*/ 205 w 569"/>
              <a:gd name="T15" fmla="*/ 105 h 827"/>
              <a:gd name="T16" fmla="*/ 0 w 569"/>
              <a:gd name="T17" fmla="*/ 61 h 827"/>
              <a:gd name="T18" fmla="*/ 0 w 569"/>
              <a:gd name="T19" fmla="*/ 0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9" h="827">
                <a:moveTo>
                  <a:pt x="0" y="0"/>
                </a:moveTo>
                <a:cubicBezTo>
                  <a:pt x="310" y="0"/>
                  <a:pt x="561" y="251"/>
                  <a:pt x="561" y="561"/>
                </a:cubicBezTo>
                <a:cubicBezTo>
                  <a:pt x="561" y="643"/>
                  <a:pt x="544" y="723"/>
                  <a:pt x="509" y="797"/>
                </a:cubicBezTo>
                <a:cubicBezTo>
                  <a:pt x="545" y="818"/>
                  <a:pt x="545" y="818"/>
                  <a:pt x="545" y="818"/>
                </a:cubicBezTo>
                <a:cubicBezTo>
                  <a:pt x="460" y="827"/>
                  <a:pt x="460" y="827"/>
                  <a:pt x="460" y="827"/>
                </a:cubicBezTo>
                <a:cubicBezTo>
                  <a:pt x="421" y="746"/>
                  <a:pt x="421" y="746"/>
                  <a:pt x="421" y="746"/>
                </a:cubicBezTo>
                <a:cubicBezTo>
                  <a:pt x="456" y="766"/>
                  <a:pt x="456" y="766"/>
                  <a:pt x="456" y="766"/>
                </a:cubicBezTo>
                <a:cubicBezTo>
                  <a:pt x="569" y="515"/>
                  <a:pt x="457" y="219"/>
                  <a:pt x="205" y="105"/>
                </a:cubicBezTo>
                <a:cubicBezTo>
                  <a:pt x="140" y="76"/>
                  <a:pt x="70" y="61"/>
                  <a:pt x="0" y="6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8" name="Freeform 310">
            <a:extLst>
              <a:ext uri="{FF2B5EF4-FFF2-40B4-BE49-F238E27FC236}">
                <a16:creationId xmlns:a16="http://schemas.microsoft.com/office/drawing/2014/main" id="{143FF859-460B-4F26-B4F2-D315D74D47AC}"/>
              </a:ext>
            </a:extLst>
          </p:cNvPr>
          <p:cNvSpPr>
            <a:spLocks/>
          </p:cNvSpPr>
          <p:nvPr/>
        </p:nvSpPr>
        <p:spPr bwMode="auto">
          <a:xfrm rot="26225">
            <a:off x="1810516" y="4985123"/>
            <a:ext cx="2615458" cy="1044279"/>
          </a:xfrm>
          <a:custGeom>
            <a:avLst/>
            <a:gdLst>
              <a:gd name="T0" fmla="*/ 981 w 981"/>
              <a:gd name="T1" fmla="*/ 31 h 391"/>
              <a:gd name="T2" fmla="*/ 214 w 981"/>
              <a:gd name="T3" fmla="*/ 236 h 391"/>
              <a:gd name="T4" fmla="*/ 36 w 981"/>
              <a:gd name="T5" fmla="*/ 73 h 391"/>
              <a:gd name="T6" fmla="*/ 0 w 981"/>
              <a:gd name="T7" fmla="*/ 94 h 391"/>
              <a:gd name="T8" fmla="*/ 35 w 981"/>
              <a:gd name="T9" fmla="*/ 15 h 391"/>
              <a:gd name="T10" fmla="*/ 124 w 981"/>
              <a:gd name="T11" fmla="*/ 22 h 391"/>
              <a:gd name="T12" fmla="*/ 89 w 981"/>
              <a:gd name="T13" fmla="*/ 43 h 391"/>
              <a:gd name="T14" fmla="*/ 788 w 981"/>
              <a:gd name="T15" fmla="*/ 156 h 391"/>
              <a:gd name="T16" fmla="*/ 928 w 981"/>
              <a:gd name="T17" fmla="*/ 0 h 391"/>
              <a:gd name="T18" fmla="*/ 981 w 981"/>
              <a:gd name="T19" fmla="*/ 31 h 3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81" h="391">
                <a:moveTo>
                  <a:pt x="981" y="31"/>
                </a:moveTo>
                <a:cubicBezTo>
                  <a:pt x="826" y="299"/>
                  <a:pt x="483" y="391"/>
                  <a:pt x="214" y="236"/>
                </a:cubicBezTo>
                <a:cubicBezTo>
                  <a:pt x="143" y="195"/>
                  <a:pt x="83" y="140"/>
                  <a:pt x="36" y="73"/>
                </a:cubicBezTo>
                <a:cubicBezTo>
                  <a:pt x="0" y="94"/>
                  <a:pt x="0" y="94"/>
                  <a:pt x="0" y="94"/>
                </a:cubicBezTo>
                <a:cubicBezTo>
                  <a:pt x="35" y="15"/>
                  <a:pt x="35" y="15"/>
                  <a:pt x="35" y="15"/>
                </a:cubicBezTo>
                <a:cubicBezTo>
                  <a:pt x="124" y="22"/>
                  <a:pt x="124" y="22"/>
                  <a:pt x="124" y="22"/>
                </a:cubicBezTo>
                <a:cubicBezTo>
                  <a:pt x="89" y="43"/>
                  <a:pt x="89" y="43"/>
                  <a:pt x="89" y="43"/>
                </a:cubicBezTo>
                <a:cubicBezTo>
                  <a:pt x="251" y="267"/>
                  <a:pt x="564" y="317"/>
                  <a:pt x="788" y="156"/>
                </a:cubicBezTo>
                <a:cubicBezTo>
                  <a:pt x="845" y="114"/>
                  <a:pt x="893" y="61"/>
                  <a:pt x="928" y="0"/>
                </a:cubicBezTo>
                <a:lnTo>
                  <a:pt x="981" y="31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99" name="Freeform 311">
            <a:extLst>
              <a:ext uri="{FF2B5EF4-FFF2-40B4-BE49-F238E27FC236}">
                <a16:creationId xmlns:a16="http://schemas.microsoft.com/office/drawing/2014/main" id="{48393AF4-5E6E-4CCC-848D-5BEE1B897ADD}"/>
              </a:ext>
            </a:extLst>
          </p:cNvPr>
          <p:cNvSpPr>
            <a:spLocks/>
          </p:cNvSpPr>
          <p:nvPr/>
        </p:nvSpPr>
        <p:spPr bwMode="auto">
          <a:xfrm rot="26225">
            <a:off x="1374506" y="2608837"/>
            <a:ext cx="1712427" cy="2348834"/>
          </a:xfrm>
          <a:custGeom>
            <a:avLst/>
            <a:gdLst>
              <a:gd name="T0" fmla="*/ 155 w 642"/>
              <a:gd name="T1" fmla="*/ 880 h 880"/>
              <a:gd name="T2" fmla="*/ 361 w 642"/>
              <a:gd name="T3" fmla="*/ 113 h 880"/>
              <a:gd name="T4" fmla="*/ 591 w 642"/>
              <a:gd name="T5" fmla="*/ 40 h 880"/>
              <a:gd name="T6" fmla="*/ 591 w 642"/>
              <a:gd name="T7" fmla="*/ 0 h 880"/>
              <a:gd name="T8" fmla="*/ 642 w 642"/>
              <a:gd name="T9" fmla="*/ 69 h 880"/>
              <a:gd name="T10" fmla="*/ 591 w 642"/>
              <a:gd name="T11" fmla="*/ 143 h 880"/>
              <a:gd name="T12" fmla="*/ 591 w 642"/>
              <a:gd name="T13" fmla="*/ 102 h 880"/>
              <a:gd name="T14" fmla="*/ 144 w 642"/>
              <a:gd name="T15" fmla="*/ 650 h 880"/>
              <a:gd name="T16" fmla="*/ 208 w 642"/>
              <a:gd name="T17" fmla="*/ 849 h 880"/>
              <a:gd name="T18" fmla="*/ 155 w 642"/>
              <a:gd name="T19" fmla="*/ 880 h 8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42" h="880">
                <a:moveTo>
                  <a:pt x="155" y="880"/>
                </a:moveTo>
                <a:cubicBezTo>
                  <a:pt x="0" y="612"/>
                  <a:pt x="92" y="268"/>
                  <a:pt x="361" y="113"/>
                </a:cubicBezTo>
                <a:cubicBezTo>
                  <a:pt x="432" y="73"/>
                  <a:pt x="510" y="48"/>
                  <a:pt x="591" y="40"/>
                </a:cubicBezTo>
                <a:cubicBezTo>
                  <a:pt x="591" y="0"/>
                  <a:pt x="591" y="0"/>
                  <a:pt x="591" y="0"/>
                </a:cubicBezTo>
                <a:cubicBezTo>
                  <a:pt x="642" y="69"/>
                  <a:pt x="642" y="69"/>
                  <a:pt x="642" y="69"/>
                </a:cubicBezTo>
                <a:cubicBezTo>
                  <a:pt x="591" y="143"/>
                  <a:pt x="591" y="143"/>
                  <a:pt x="591" y="143"/>
                </a:cubicBezTo>
                <a:cubicBezTo>
                  <a:pt x="591" y="102"/>
                  <a:pt x="591" y="102"/>
                  <a:pt x="591" y="102"/>
                </a:cubicBezTo>
                <a:cubicBezTo>
                  <a:pt x="316" y="130"/>
                  <a:pt x="116" y="375"/>
                  <a:pt x="144" y="650"/>
                </a:cubicBezTo>
                <a:cubicBezTo>
                  <a:pt x="151" y="720"/>
                  <a:pt x="173" y="788"/>
                  <a:pt x="208" y="849"/>
                </a:cubicBezTo>
                <a:lnTo>
                  <a:pt x="155" y="88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xtLst/>
        </p:spPr>
        <p:txBody>
          <a:bodyPr vert="horz" wrap="square" lIns="91414" tIns="45706" rIns="91414" bIns="45706" numCol="1" anchor="t" anchorCtr="0" compatLnSpc="1">
            <a:prstTxWarp prst="textNoShape">
              <a:avLst/>
            </a:prstTxWarp>
          </a:bodyPr>
          <a:lstStyle/>
          <a:p>
            <a:pPr defTabSz="932384">
              <a:defRPr/>
            </a:pPr>
            <a:endParaRPr lang="en-US" kern="0">
              <a:solidFill>
                <a:srgbClr val="000000"/>
              </a:solidFill>
              <a:latin typeface="Segoe UI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E8A70B8D-83D5-4776-88D2-8A53CA91AFCE}"/>
              </a:ext>
            </a:extLst>
          </p:cNvPr>
          <p:cNvSpPr txBox="1"/>
          <p:nvPr/>
        </p:nvSpPr>
        <p:spPr>
          <a:xfrm rot="26225">
            <a:off x="2040339" y="3293362"/>
            <a:ext cx="945762" cy="8858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224">
              <a:lnSpc>
                <a:spcPct val="90000"/>
              </a:lnSpc>
              <a:spcAft>
                <a:spcPts val="600"/>
              </a:spcAft>
            </a:pPr>
            <a:r>
              <a:rPr lang="en-IN" sz="1599" kern="0" dirty="0">
                <a:solidFill>
                  <a:schemeClr val="tx2"/>
                </a:solidFill>
              </a:rPr>
              <a:t>Sell Integrated Offers and Services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CA867204-F4FD-4171-A698-BBEFD683EEBB}"/>
              </a:ext>
            </a:extLst>
          </p:cNvPr>
          <p:cNvSpPr txBox="1"/>
          <p:nvPr/>
        </p:nvSpPr>
        <p:spPr>
          <a:xfrm rot="26225">
            <a:off x="3297267" y="3407075"/>
            <a:ext cx="945762" cy="6776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224">
              <a:lnSpc>
                <a:spcPct val="90000"/>
              </a:lnSpc>
              <a:spcAft>
                <a:spcPts val="600"/>
              </a:spcAft>
            </a:pPr>
            <a:r>
              <a:rPr lang="en-IN" sz="1599" kern="0" dirty="0">
                <a:solidFill>
                  <a:schemeClr val="tx2"/>
                </a:solidFill>
              </a:rPr>
              <a:t>Own and Control the Billing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E17ECF2-CAF0-462A-A915-7CB3BFF44F04}"/>
              </a:ext>
            </a:extLst>
          </p:cNvPr>
          <p:cNvSpPr txBox="1"/>
          <p:nvPr/>
        </p:nvSpPr>
        <p:spPr>
          <a:xfrm rot="26225">
            <a:off x="2603430" y="4721316"/>
            <a:ext cx="1205421" cy="6776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914224">
              <a:lnSpc>
                <a:spcPct val="90000"/>
              </a:lnSpc>
              <a:spcAft>
                <a:spcPts val="600"/>
              </a:spcAft>
            </a:pPr>
            <a:r>
              <a:rPr lang="en-IN" sz="1599" kern="0" dirty="0">
                <a:solidFill>
                  <a:schemeClr val="tx2"/>
                </a:solidFill>
              </a:rPr>
              <a:t>Provision Manage and Support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79E140CF-5336-4D55-A946-A8E0B5DFAF7F}"/>
              </a:ext>
            </a:extLst>
          </p:cNvPr>
          <p:cNvSpPr txBox="1"/>
          <p:nvPr/>
        </p:nvSpPr>
        <p:spPr>
          <a:xfrm rot="72040">
            <a:off x="1659718" y="4811045"/>
            <a:ext cx="2863742" cy="1624192"/>
          </a:xfrm>
          <a:prstGeom prst="rect">
            <a:avLst/>
          </a:prstGeom>
          <a:noFill/>
        </p:spPr>
        <p:txBody>
          <a:bodyPr spcFirstLastPara="1" wrap="square" lIns="0" tIns="0" rIns="0" bIns="0" numCol="1" rtlCol="0">
            <a:prstTxWarp prst="textArchDown">
              <a:avLst>
                <a:gd name="adj" fmla="val 21330411"/>
              </a:avLst>
            </a:prstTxWarp>
            <a:spAutoFit/>
          </a:bodyPr>
          <a:lstStyle/>
          <a:p>
            <a:pPr algn="ctr" defTabSz="914224">
              <a:spcAft>
                <a:spcPts val="600"/>
              </a:spcAft>
            </a:pPr>
            <a:r>
              <a:rPr lang="en-IN" sz="2000" kern="0" dirty="0">
                <a:solidFill>
                  <a:schemeClr val="bg1"/>
                </a:solidFill>
              </a:rPr>
              <a:t>Enterprise Mobility Suite</a:t>
            </a:r>
          </a:p>
        </p:txBody>
      </p:sp>
    </p:spTree>
    <p:extLst>
      <p:ext uri="{BB962C8B-B14F-4D97-AF65-F5344CB8AC3E}">
        <p14:creationId xmlns:p14="http://schemas.microsoft.com/office/powerpoint/2010/main" val="133086451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>
            <a:extLst>
              <a:ext uri="{FF2B5EF4-FFF2-40B4-BE49-F238E27FC236}">
                <a16:creationId xmlns:a16="http://schemas.microsoft.com/office/drawing/2014/main" id="{A3080E52-75E2-48C7-9120-379C39958827}"/>
              </a:ext>
            </a:extLst>
          </p:cNvPr>
          <p:cNvSpPr/>
          <p:nvPr/>
        </p:nvSpPr>
        <p:spPr bwMode="auto">
          <a:xfrm>
            <a:off x="1282147" y="5009452"/>
            <a:ext cx="534192" cy="534192"/>
          </a:xfrm>
          <a:prstGeom prst="ellipse">
            <a:avLst/>
          </a:prstGeom>
          <a:solidFill>
            <a:schemeClr val="accent2">
              <a:alpha val="2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1399" b="1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8409D3D-9430-4D32-AA67-758F16A04A58}"/>
              </a:ext>
            </a:extLst>
          </p:cNvPr>
          <p:cNvSpPr/>
          <p:nvPr/>
        </p:nvSpPr>
        <p:spPr bwMode="auto">
          <a:xfrm>
            <a:off x="4295181" y="5009452"/>
            <a:ext cx="534192" cy="534192"/>
          </a:xfrm>
          <a:prstGeom prst="ellipse">
            <a:avLst/>
          </a:prstGeom>
          <a:solidFill>
            <a:schemeClr val="accent2">
              <a:alpha val="2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1399" b="1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9F78426-A4C6-43AD-8432-6CE9BE79156B}"/>
              </a:ext>
            </a:extLst>
          </p:cNvPr>
          <p:cNvSpPr/>
          <p:nvPr/>
        </p:nvSpPr>
        <p:spPr bwMode="auto">
          <a:xfrm>
            <a:off x="7301128" y="5009452"/>
            <a:ext cx="534192" cy="534192"/>
          </a:xfrm>
          <a:prstGeom prst="ellipse">
            <a:avLst/>
          </a:prstGeom>
          <a:solidFill>
            <a:schemeClr val="accent2">
              <a:alpha val="2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1399" b="1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AD92A392-1872-4B1A-BFD7-0042A62B1131}"/>
              </a:ext>
            </a:extLst>
          </p:cNvPr>
          <p:cNvSpPr/>
          <p:nvPr/>
        </p:nvSpPr>
        <p:spPr bwMode="auto">
          <a:xfrm>
            <a:off x="10652768" y="5009452"/>
            <a:ext cx="534192" cy="534192"/>
          </a:xfrm>
          <a:prstGeom prst="ellipse">
            <a:avLst/>
          </a:prstGeom>
          <a:solidFill>
            <a:schemeClr val="accent2">
              <a:alpha val="2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IN" sz="1399" b="1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08C68DE-3213-4BBF-84B5-4C5F07AA8D3E}"/>
              </a:ext>
            </a:extLst>
          </p:cNvPr>
          <p:cNvCxnSpPr>
            <a:cxnSpLocks/>
          </p:cNvCxnSpPr>
          <p:nvPr/>
        </p:nvCxnSpPr>
        <p:spPr>
          <a:xfrm flipH="1">
            <a:off x="1764" y="5276547"/>
            <a:ext cx="12432948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6E1A89B7-FE18-4D18-9C6E-6F2860E36A32}"/>
              </a:ext>
            </a:extLst>
          </p:cNvPr>
          <p:cNvSpPr/>
          <p:nvPr/>
        </p:nvSpPr>
        <p:spPr bwMode="auto">
          <a:xfrm>
            <a:off x="1370819" y="5098123"/>
            <a:ext cx="356847" cy="356847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399" b="1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A8F43AC-6212-4F7C-A0CE-03D9DCB3C566}"/>
              </a:ext>
            </a:extLst>
          </p:cNvPr>
          <p:cNvSpPr/>
          <p:nvPr/>
        </p:nvSpPr>
        <p:spPr bwMode="auto">
          <a:xfrm>
            <a:off x="4383852" y="5098123"/>
            <a:ext cx="356847" cy="356847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399" b="1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2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7FD2604-F086-4E5C-A00D-24B9DA0BD373}"/>
              </a:ext>
            </a:extLst>
          </p:cNvPr>
          <p:cNvSpPr/>
          <p:nvPr/>
        </p:nvSpPr>
        <p:spPr bwMode="auto">
          <a:xfrm>
            <a:off x="7389800" y="5098123"/>
            <a:ext cx="356847" cy="356847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399" b="1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3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FC67D61-48FC-4FCA-ABB9-679AA7DE87F1}"/>
              </a:ext>
            </a:extLst>
          </p:cNvPr>
          <p:cNvSpPr/>
          <p:nvPr/>
        </p:nvSpPr>
        <p:spPr bwMode="auto">
          <a:xfrm>
            <a:off x="10741441" y="5098123"/>
            <a:ext cx="356847" cy="356847"/>
          </a:xfrm>
          <a:prstGeom prst="ellipse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1399" b="1" kern="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99E4E7-FC0C-4169-9EB1-C9F208A3E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in CSP enables partners to…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BE5A84-123E-43CC-BB2C-0532F4FE233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7" t="5339" r="2755"/>
          <a:stretch/>
        </p:blipFill>
        <p:spPr>
          <a:xfrm flipH="1">
            <a:off x="2648" y="1243791"/>
            <a:ext cx="12432064" cy="365288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907606D-174E-449A-A79E-9385AEB344DC}"/>
              </a:ext>
            </a:extLst>
          </p:cNvPr>
          <p:cNvSpPr/>
          <p:nvPr/>
        </p:nvSpPr>
        <p:spPr bwMode="auto">
          <a:xfrm>
            <a:off x="1764" y="1243791"/>
            <a:ext cx="12432948" cy="3652880"/>
          </a:xfrm>
          <a:prstGeom prst="rect">
            <a:avLst/>
          </a:prstGeom>
          <a:gradFill>
            <a:gsLst>
              <a:gs pos="69003">
                <a:srgbClr val="000000">
                  <a:alpha val="55000"/>
                </a:srgbClr>
              </a:gs>
              <a:gs pos="99000">
                <a:srgbClr val="000000">
                  <a:alpha val="60000"/>
                </a:srgbClr>
              </a:gs>
              <a:gs pos="0">
                <a:schemeClr val="bg1">
                  <a:alpha val="0"/>
                </a:schemeClr>
              </a:gs>
            </a:gsLst>
            <a:lin ang="540000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494" tIns="149196" rIns="186494" bIns="14919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084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448" kern="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02C288-19DE-4942-9571-F331BB695162}"/>
              </a:ext>
            </a:extLst>
          </p:cNvPr>
          <p:cNvSpPr/>
          <p:nvPr/>
        </p:nvSpPr>
        <p:spPr bwMode="auto">
          <a:xfrm>
            <a:off x="488477" y="4040516"/>
            <a:ext cx="3029497" cy="627807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9319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sz="2000" kern="0" dirty="0">
                <a:solidFill>
                  <a:schemeClr val="bg1"/>
                </a:solidFill>
                <a:latin typeface="Segoe UI"/>
              </a:rPr>
              <a:t>Set the price, the terms </a:t>
            </a:r>
            <a:br>
              <a:rPr lang="en-IN" sz="2000" kern="0" dirty="0">
                <a:solidFill>
                  <a:schemeClr val="bg1"/>
                </a:solidFill>
                <a:latin typeface="Segoe UI"/>
              </a:rPr>
            </a:br>
            <a:r>
              <a:rPr lang="en-IN" sz="2000" kern="0" dirty="0">
                <a:solidFill>
                  <a:schemeClr val="bg1"/>
                </a:solidFill>
                <a:latin typeface="Segoe UI"/>
              </a:rPr>
              <a:t>and directly bill customers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526B04-B4B9-425B-8F5D-6FE639D9A2F6}"/>
              </a:ext>
            </a:extLst>
          </p:cNvPr>
          <p:cNvSpPr/>
          <p:nvPr/>
        </p:nvSpPr>
        <p:spPr bwMode="auto">
          <a:xfrm>
            <a:off x="4298090" y="4040516"/>
            <a:ext cx="3765208" cy="627807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9319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sz="2000" kern="0" dirty="0">
                <a:solidFill>
                  <a:schemeClr val="bg1"/>
                </a:solidFill>
                <a:latin typeface="Segoe UI"/>
              </a:rPr>
              <a:t>Directly provision, own</a:t>
            </a:r>
            <a:br>
              <a:rPr lang="en-IN" sz="2000" kern="0" dirty="0">
                <a:solidFill>
                  <a:schemeClr val="bg1"/>
                </a:solidFill>
                <a:latin typeface="Segoe UI"/>
              </a:rPr>
            </a:br>
            <a:r>
              <a:rPr lang="en-IN" sz="2000" kern="0" dirty="0">
                <a:solidFill>
                  <a:schemeClr val="bg1"/>
                </a:solidFill>
                <a:latin typeface="Segoe UI"/>
              </a:rPr>
              <a:t>and manage Azure subscriptions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CBC065-FCE8-4F5B-A102-9F3DEF2D7A6A}"/>
              </a:ext>
            </a:extLst>
          </p:cNvPr>
          <p:cNvSpPr/>
          <p:nvPr/>
        </p:nvSpPr>
        <p:spPr bwMode="auto">
          <a:xfrm>
            <a:off x="8843395" y="4040516"/>
            <a:ext cx="3227322" cy="627807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 defTabSz="9319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sz="2000" kern="0" dirty="0">
                <a:solidFill>
                  <a:schemeClr val="bg1"/>
                </a:solidFill>
                <a:latin typeface="Segoe UI"/>
              </a:rPr>
              <a:t>Be the first point of contact </a:t>
            </a:r>
            <a:br>
              <a:rPr lang="en-IN" sz="2000" kern="0" dirty="0">
                <a:solidFill>
                  <a:schemeClr val="bg1"/>
                </a:solidFill>
                <a:latin typeface="Segoe UI"/>
              </a:rPr>
            </a:br>
            <a:r>
              <a:rPr lang="en-IN" sz="2000" kern="0" dirty="0">
                <a:solidFill>
                  <a:schemeClr val="bg1"/>
                </a:solidFill>
                <a:latin typeface="Segoe UI"/>
              </a:rPr>
              <a:t>for customer support</a:t>
            </a:r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F997E29A-E5BD-4338-AA56-EECD3CFD2885}"/>
              </a:ext>
            </a:extLst>
          </p:cNvPr>
          <p:cNvSpPr>
            <a:spLocks noEditPoints="1"/>
          </p:cNvSpPr>
          <p:nvPr/>
        </p:nvSpPr>
        <p:spPr bwMode="auto">
          <a:xfrm>
            <a:off x="1620018" y="3286192"/>
            <a:ext cx="766417" cy="726077"/>
          </a:xfrm>
          <a:custGeom>
            <a:avLst/>
            <a:gdLst>
              <a:gd name="T0" fmla="*/ 1100 w 2217"/>
              <a:gd name="T1" fmla="*/ 1549 h 2100"/>
              <a:gd name="T2" fmla="*/ 1100 w 2217"/>
              <a:gd name="T3" fmla="*/ 1549 h 2100"/>
              <a:gd name="T4" fmla="*/ 1100 w 2217"/>
              <a:gd name="T5" fmla="*/ 1429 h 2100"/>
              <a:gd name="T6" fmla="*/ 1100 w 2217"/>
              <a:gd name="T7" fmla="*/ 1429 h 2100"/>
              <a:gd name="T8" fmla="*/ 911 w 2217"/>
              <a:gd name="T9" fmla="*/ 1394 h 2100"/>
              <a:gd name="T10" fmla="*/ 894 w 2217"/>
              <a:gd name="T11" fmla="*/ 1377 h 2100"/>
              <a:gd name="T12" fmla="*/ 894 w 2217"/>
              <a:gd name="T13" fmla="*/ 1377 h 2100"/>
              <a:gd name="T14" fmla="*/ 945 w 2217"/>
              <a:gd name="T15" fmla="*/ 1188 h 2100"/>
              <a:gd name="T16" fmla="*/ 979 w 2217"/>
              <a:gd name="T17" fmla="*/ 1205 h 2100"/>
              <a:gd name="T18" fmla="*/ 979 w 2217"/>
              <a:gd name="T19" fmla="*/ 1205 h 2100"/>
              <a:gd name="T20" fmla="*/ 1151 w 2217"/>
              <a:gd name="T21" fmla="*/ 1257 h 2100"/>
              <a:gd name="T22" fmla="*/ 1151 w 2217"/>
              <a:gd name="T23" fmla="*/ 1257 h 2100"/>
              <a:gd name="T24" fmla="*/ 1237 w 2217"/>
              <a:gd name="T25" fmla="*/ 1205 h 2100"/>
              <a:gd name="T26" fmla="*/ 1237 w 2217"/>
              <a:gd name="T27" fmla="*/ 1205 h 2100"/>
              <a:gd name="T28" fmla="*/ 1134 w 2217"/>
              <a:gd name="T29" fmla="*/ 1136 h 2100"/>
              <a:gd name="T30" fmla="*/ 1134 w 2217"/>
              <a:gd name="T31" fmla="*/ 1136 h 2100"/>
              <a:gd name="T32" fmla="*/ 894 w 2217"/>
              <a:gd name="T33" fmla="*/ 895 h 2100"/>
              <a:gd name="T34" fmla="*/ 894 w 2217"/>
              <a:gd name="T35" fmla="*/ 895 h 2100"/>
              <a:gd name="T36" fmla="*/ 1100 w 2217"/>
              <a:gd name="T37" fmla="*/ 671 h 2100"/>
              <a:gd name="T38" fmla="*/ 1100 w 2217"/>
              <a:gd name="T39" fmla="*/ 551 h 2100"/>
              <a:gd name="T40" fmla="*/ 1272 w 2217"/>
              <a:gd name="T41" fmla="*/ 551 h 2100"/>
              <a:gd name="T42" fmla="*/ 1272 w 2217"/>
              <a:gd name="T43" fmla="*/ 654 h 2100"/>
              <a:gd name="T44" fmla="*/ 1272 w 2217"/>
              <a:gd name="T45" fmla="*/ 654 h 2100"/>
              <a:gd name="T46" fmla="*/ 1409 w 2217"/>
              <a:gd name="T47" fmla="*/ 688 h 2100"/>
              <a:gd name="T48" fmla="*/ 1443 w 2217"/>
              <a:gd name="T49" fmla="*/ 706 h 2100"/>
              <a:gd name="T50" fmla="*/ 1392 w 2217"/>
              <a:gd name="T51" fmla="*/ 861 h 2100"/>
              <a:gd name="T52" fmla="*/ 1375 w 2217"/>
              <a:gd name="T53" fmla="*/ 895 h 2100"/>
              <a:gd name="T54" fmla="*/ 1358 w 2217"/>
              <a:gd name="T55" fmla="*/ 878 h 2100"/>
              <a:gd name="T56" fmla="*/ 1358 w 2217"/>
              <a:gd name="T57" fmla="*/ 878 h 2100"/>
              <a:gd name="T58" fmla="*/ 1203 w 2217"/>
              <a:gd name="T59" fmla="*/ 843 h 2100"/>
              <a:gd name="T60" fmla="*/ 1203 w 2217"/>
              <a:gd name="T61" fmla="*/ 843 h 2100"/>
              <a:gd name="T62" fmla="*/ 1134 w 2217"/>
              <a:gd name="T63" fmla="*/ 878 h 2100"/>
              <a:gd name="T64" fmla="*/ 1134 w 2217"/>
              <a:gd name="T65" fmla="*/ 878 h 2100"/>
              <a:gd name="T66" fmla="*/ 1254 w 2217"/>
              <a:gd name="T67" fmla="*/ 947 h 2100"/>
              <a:gd name="T68" fmla="*/ 1254 w 2217"/>
              <a:gd name="T69" fmla="*/ 947 h 2100"/>
              <a:gd name="T70" fmla="*/ 1461 w 2217"/>
              <a:gd name="T71" fmla="*/ 1188 h 2100"/>
              <a:gd name="T72" fmla="*/ 1461 w 2217"/>
              <a:gd name="T73" fmla="*/ 1188 h 2100"/>
              <a:gd name="T74" fmla="*/ 1272 w 2217"/>
              <a:gd name="T75" fmla="*/ 1429 h 2100"/>
              <a:gd name="T76" fmla="*/ 1272 w 2217"/>
              <a:gd name="T77" fmla="*/ 1549 h 2100"/>
              <a:gd name="T78" fmla="*/ 1100 w 2217"/>
              <a:gd name="T79" fmla="*/ 1549 h 2100"/>
              <a:gd name="T80" fmla="*/ 1168 w 2217"/>
              <a:gd name="T81" fmla="*/ 17 h 2100"/>
              <a:gd name="T82" fmla="*/ 155 w 2217"/>
              <a:gd name="T83" fmla="*/ 912 h 2100"/>
              <a:gd name="T84" fmla="*/ 0 w 2217"/>
              <a:gd name="T85" fmla="*/ 912 h 2100"/>
              <a:gd name="T86" fmla="*/ 241 w 2217"/>
              <a:gd name="T87" fmla="*/ 1153 h 2100"/>
              <a:gd name="T88" fmla="*/ 481 w 2217"/>
              <a:gd name="T89" fmla="*/ 912 h 2100"/>
              <a:gd name="T90" fmla="*/ 327 w 2217"/>
              <a:gd name="T91" fmla="*/ 912 h 2100"/>
              <a:gd name="T92" fmla="*/ 876 w 2217"/>
              <a:gd name="T93" fmla="*/ 241 h 2100"/>
              <a:gd name="T94" fmla="*/ 1993 w 2217"/>
              <a:gd name="T95" fmla="*/ 757 h 2100"/>
              <a:gd name="T96" fmla="*/ 1461 w 2217"/>
              <a:gd name="T97" fmla="*/ 1876 h 2100"/>
              <a:gd name="T98" fmla="*/ 361 w 2217"/>
              <a:gd name="T99" fmla="*/ 1343 h 2100"/>
              <a:gd name="T100" fmla="*/ 206 w 2217"/>
              <a:gd name="T101" fmla="*/ 1412 h 2100"/>
              <a:gd name="T102" fmla="*/ 1186 w 2217"/>
              <a:gd name="T103" fmla="*/ 2100 h 2100"/>
              <a:gd name="T104" fmla="*/ 2217 w 2217"/>
              <a:gd name="T105" fmla="*/ 1050 h 2100"/>
              <a:gd name="T106" fmla="*/ 1168 w 2217"/>
              <a:gd name="T107" fmla="*/ 17 h 2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217" h="2100">
                <a:moveTo>
                  <a:pt x="1100" y="1549"/>
                </a:moveTo>
                <a:cubicBezTo>
                  <a:pt x="1100" y="1549"/>
                  <a:pt x="1100" y="1549"/>
                  <a:pt x="1100" y="1549"/>
                </a:cubicBezTo>
                <a:cubicBezTo>
                  <a:pt x="1100" y="1429"/>
                  <a:pt x="1100" y="1429"/>
                  <a:pt x="1100" y="1429"/>
                </a:cubicBezTo>
                <a:cubicBezTo>
                  <a:pt x="1100" y="1429"/>
                  <a:pt x="1100" y="1429"/>
                  <a:pt x="1100" y="1429"/>
                </a:cubicBezTo>
                <a:cubicBezTo>
                  <a:pt x="1031" y="1429"/>
                  <a:pt x="962" y="1412"/>
                  <a:pt x="911" y="1394"/>
                </a:cubicBezTo>
                <a:cubicBezTo>
                  <a:pt x="911" y="1394"/>
                  <a:pt x="911" y="1394"/>
                  <a:pt x="894" y="1377"/>
                </a:cubicBezTo>
                <a:cubicBezTo>
                  <a:pt x="894" y="1377"/>
                  <a:pt x="894" y="1377"/>
                  <a:pt x="894" y="1377"/>
                </a:cubicBezTo>
                <a:cubicBezTo>
                  <a:pt x="894" y="1377"/>
                  <a:pt x="894" y="1377"/>
                  <a:pt x="945" y="1188"/>
                </a:cubicBezTo>
                <a:cubicBezTo>
                  <a:pt x="945" y="1188"/>
                  <a:pt x="945" y="1188"/>
                  <a:pt x="979" y="1205"/>
                </a:cubicBezTo>
                <a:cubicBezTo>
                  <a:pt x="979" y="1205"/>
                  <a:pt x="979" y="1205"/>
                  <a:pt x="979" y="1205"/>
                </a:cubicBezTo>
                <a:cubicBezTo>
                  <a:pt x="997" y="1222"/>
                  <a:pt x="1065" y="1257"/>
                  <a:pt x="1151" y="1257"/>
                </a:cubicBezTo>
                <a:cubicBezTo>
                  <a:pt x="1151" y="1257"/>
                  <a:pt x="1151" y="1257"/>
                  <a:pt x="1151" y="1257"/>
                </a:cubicBezTo>
                <a:cubicBezTo>
                  <a:pt x="1186" y="1257"/>
                  <a:pt x="1237" y="1239"/>
                  <a:pt x="1237" y="1205"/>
                </a:cubicBezTo>
                <a:cubicBezTo>
                  <a:pt x="1237" y="1205"/>
                  <a:pt x="1237" y="1205"/>
                  <a:pt x="1237" y="1205"/>
                </a:cubicBezTo>
                <a:cubicBezTo>
                  <a:pt x="1237" y="1188"/>
                  <a:pt x="1220" y="1170"/>
                  <a:pt x="1134" y="1136"/>
                </a:cubicBezTo>
                <a:cubicBezTo>
                  <a:pt x="1134" y="1136"/>
                  <a:pt x="1134" y="1136"/>
                  <a:pt x="1134" y="1136"/>
                </a:cubicBezTo>
                <a:cubicBezTo>
                  <a:pt x="1031" y="1102"/>
                  <a:pt x="894" y="1033"/>
                  <a:pt x="894" y="895"/>
                </a:cubicBezTo>
                <a:cubicBezTo>
                  <a:pt x="894" y="895"/>
                  <a:pt x="894" y="895"/>
                  <a:pt x="894" y="895"/>
                </a:cubicBezTo>
                <a:cubicBezTo>
                  <a:pt x="894" y="792"/>
                  <a:pt x="979" y="706"/>
                  <a:pt x="1100" y="671"/>
                </a:cubicBezTo>
                <a:cubicBezTo>
                  <a:pt x="1100" y="671"/>
                  <a:pt x="1100" y="671"/>
                  <a:pt x="1100" y="551"/>
                </a:cubicBezTo>
                <a:cubicBezTo>
                  <a:pt x="1100" y="551"/>
                  <a:pt x="1100" y="551"/>
                  <a:pt x="1272" y="551"/>
                </a:cubicBezTo>
                <a:cubicBezTo>
                  <a:pt x="1272" y="551"/>
                  <a:pt x="1272" y="551"/>
                  <a:pt x="1272" y="654"/>
                </a:cubicBezTo>
                <a:cubicBezTo>
                  <a:pt x="1272" y="654"/>
                  <a:pt x="1272" y="654"/>
                  <a:pt x="1272" y="654"/>
                </a:cubicBezTo>
                <a:cubicBezTo>
                  <a:pt x="1340" y="671"/>
                  <a:pt x="1375" y="688"/>
                  <a:pt x="1409" y="688"/>
                </a:cubicBezTo>
                <a:cubicBezTo>
                  <a:pt x="1409" y="688"/>
                  <a:pt x="1409" y="688"/>
                  <a:pt x="1443" y="706"/>
                </a:cubicBezTo>
                <a:cubicBezTo>
                  <a:pt x="1443" y="706"/>
                  <a:pt x="1443" y="706"/>
                  <a:pt x="1392" y="861"/>
                </a:cubicBezTo>
                <a:cubicBezTo>
                  <a:pt x="1392" y="861"/>
                  <a:pt x="1392" y="861"/>
                  <a:pt x="1375" y="895"/>
                </a:cubicBezTo>
                <a:cubicBezTo>
                  <a:pt x="1375" y="895"/>
                  <a:pt x="1375" y="895"/>
                  <a:pt x="1358" y="878"/>
                </a:cubicBezTo>
                <a:cubicBezTo>
                  <a:pt x="1358" y="878"/>
                  <a:pt x="1358" y="878"/>
                  <a:pt x="1358" y="878"/>
                </a:cubicBezTo>
                <a:cubicBezTo>
                  <a:pt x="1323" y="861"/>
                  <a:pt x="1272" y="843"/>
                  <a:pt x="1203" y="843"/>
                </a:cubicBezTo>
                <a:cubicBezTo>
                  <a:pt x="1203" y="843"/>
                  <a:pt x="1203" y="843"/>
                  <a:pt x="1203" y="843"/>
                </a:cubicBezTo>
                <a:cubicBezTo>
                  <a:pt x="1168" y="843"/>
                  <a:pt x="1134" y="843"/>
                  <a:pt x="1134" y="878"/>
                </a:cubicBezTo>
                <a:cubicBezTo>
                  <a:pt x="1134" y="878"/>
                  <a:pt x="1134" y="878"/>
                  <a:pt x="1134" y="878"/>
                </a:cubicBezTo>
                <a:cubicBezTo>
                  <a:pt x="1134" y="895"/>
                  <a:pt x="1203" y="929"/>
                  <a:pt x="1254" y="947"/>
                </a:cubicBezTo>
                <a:cubicBezTo>
                  <a:pt x="1254" y="947"/>
                  <a:pt x="1254" y="947"/>
                  <a:pt x="1254" y="947"/>
                </a:cubicBezTo>
                <a:cubicBezTo>
                  <a:pt x="1409" y="998"/>
                  <a:pt x="1461" y="1084"/>
                  <a:pt x="1461" y="1188"/>
                </a:cubicBezTo>
                <a:cubicBezTo>
                  <a:pt x="1461" y="1188"/>
                  <a:pt x="1461" y="1188"/>
                  <a:pt x="1461" y="1188"/>
                </a:cubicBezTo>
                <a:cubicBezTo>
                  <a:pt x="1461" y="1308"/>
                  <a:pt x="1375" y="1394"/>
                  <a:pt x="1272" y="1429"/>
                </a:cubicBezTo>
                <a:cubicBezTo>
                  <a:pt x="1272" y="1429"/>
                  <a:pt x="1272" y="1429"/>
                  <a:pt x="1272" y="1549"/>
                </a:cubicBezTo>
                <a:cubicBezTo>
                  <a:pt x="1272" y="1549"/>
                  <a:pt x="1272" y="1549"/>
                  <a:pt x="1100" y="1549"/>
                </a:cubicBezTo>
                <a:close/>
                <a:moveTo>
                  <a:pt x="1168" y="17"/>
                </a:moveTo>
                <a:cubicBezTo>
                  <a:pt x="653" y="17"/>
                  <a:pt x="223" y="396"/>
                  <a:pt x="155" y="912"/>
                </a:cubicBezTo>
                <a:cubicBezTo>
                  <a:pt x="0" y="912"/>
                  <a:pt x="0" y="912"/>
                  <a:pt x="0" y="912"/>
                </a:cubicBezTo>
                <a:cubicBezTo>
                  <a:pt x="241" y="1153"/>
                  <a:pt x="241" y="1153"/>
                  <a:pt x="241" y="1153"/>
                </a:cubicBezTo>
                <a:cubicBezTo>
                  <a:pt x="481" y="912"/>
                  <a:pt x="481" y="912"/>
                  <a:pt x="481" y="912"/>
                </a:cubicBezTo>
                <a:cubicBezTo>
                  <a:pt x="327" y="912"/>
                  <a:pt x="327" y="912"/>
                  <a:pt x="327" y="912"/>
                </a:cubicBezTo>
                <a:cubicBezTo>
                  <a:pt x="378" y="602"/>
                  <a:pt x="584" y="344"/>
                  <a:pt x="876" y="241"/>
                </a:cubicBezTo>
                <a:cubicBezTo>
                  <a:pt x="1323" y="68"/>
                  <a:pt x="1821" y="310"/>
                  <a:pt x="1993" y="757"/>
                </a:cubicBezTo>
                <a:cubicBezTo>
                  <a:pt x="2148" y="1205"/>
                  <a:pt x="1925" y="1704"/>
                  <a:pt x="1461" y="1876"/>
                </a:cubicBezTo>
                <a:cubicBezTo>
                  <a:pt x="1014" y="2031"/>
                  <a:pt x="516" y="1808"/>
                  <a:pt x="361" y="1343"/>
                </a:cubicBezTo>
                <a:cubicBezTo>
                  <a:pt x="206" y="1412"/>
                  <a:pt x="206" y="1412"/>
                  <a:pt x="206" y="1412"/>
                </a:cubicBezTo>
                <a:cubicBezTo>
                  <a:pt x="344" y="1825"/>
                  <a:pt x="739" y="2100"/>
                  <a:pt x="1186" y="2100"/>
                </a:cubicBezTo>
                <a:cubicBezTo>
                  <a:pt x="1753" y="2083"/>
                  <a:pt x="2217" y="1618"/>
                  <a:pt x="2217" y="1050"/>
                </a:cubicBezTo>
                <a:cubicBezTo>
                  <a:pt x="2199" y="465"/>
                  <a:pt x="1736" y="0"/>
                  <a:pt x="1168" y="1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pPr defTabSz="932205">
              <a:defRPr/>
            </a:pPr>
            <a:endParaRPr lang="en-US" sz="2000" kern="0">
              <a:solidFill>
                <a:schemeClr val="bg1"/>
              </a:solidFill>
              <a:latin typeface="Segoe UI"/>
            </a:endParaRPr>
          </a:p>
        </p:txBody>
      </p:sp>
      <p:grpSp>
        <p:nvGrpSpPr>
          <p:cNvPr id="10" name="Group 4">
            <a:extLst>
              <a:ext uri="{FF2B5EF4-FFF2-40B4-BE49-F238E27FC236}">
                <a16:creationId xmlns:a16="http://schemas.microsoft.com/office/drawing/2014/main" id="{CF4CBEFD-03E1-4470-8E9D-1E31F9DBBF6B}"/>
              </a:ext>
            </a:extLst>
          </p:cNvPr>
          <p:cNvGrpSpPr/>
          <p:nvPr/>
        </p:nvGrpSpPr>
        <p:grpSpPr>
          <a:xfrm>
            <a:off x="5848157" y="3403114"/>
            <a:ext cx="665071" cy="609154"/>
            <a:chOff x="278641" y="2718894"/>
            <a:chExt cx="665355" cy="609413"/>
          </a:xfrm>
          <a:solidFill>
            <a:schemeClr val="bg1"/>
          </a:solidFill>
        </p:grpSpPr>
        <p:grpSp>
          <p:nvGrpSpPr>
            <p:cNvPr id="11" name="Group 8">
              <a:extLst>
                <a:ext uri="{FF2B5EF4-FFF2-40B4-BE49-F238E27FC236}">
                  <a16:creationId xmlns:a16="http://schemas.microsoft.com/office/drawing/2014/main" id="{1617B74B-458C-4716-AD47-429CFF22721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78641" y="2718894"/>
              <a:ext cx="665355" cy="609413"/>
              <a:chOff x="1123" y="-357"/>
              <a:chExt cx="5590" cy="5120"/>
            </a:xfrm>
            <a:grpFill/>
          </p:grpSpPr>
          <p:sp>
            <p:nvSpPr>
              <p:cNvPr id="13" name="Freeform 9">
                <a:extLst>
                  <a:ext uri="{FF2B5EF4-FFF2-40B4-BE49-F238E27FC236}">
                    <a16:creationId xmlns:a16="http://schemas.microsoft.com/office/drawing/2014/main" id="{64DC4584-CB15-424E-BD96-E2E914114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3" y="1011"/>
                <a:ext cx="5590" cy="1667"/>
              </a:xfrm>
              <a:custGeom>
                <a:avLst/>
                <a:gdLst>
                  <a:gd name="T0" fmla="*/ 0 w 2363"/>
                  <a:gd name="T1" fmla="*/ 622 h 705"/>
                  <a:gd name="T2" fmla="*/ 90 w 2363"/>
                  <a:gd name="T3" fmla="*/ 705 h 705"/>
                  <a:gd name="T4" fmla="*/ 2273 w 2363"/>
                  <a:gd name="T5" fmla="*/ 705 h 705"/>
                  <a:gd name="T6" fmla="*/ 2363 w 2363"/>
                  <a:gd name="T7" fmla="*/ 622 h 705"/>
                  <a:gd name="T8" fmla="*/ 2363 w 2363"/>
                  <a:gd name="T9" fmla="*/ 0 h 705"/>
                  <a:gd name="T10" fmla="*/ 0 w 2363"/>
                  <a:gd name="T11" fmla="*/ 0 h 705"/>
                  <a:gd name="T12" fmla="*/ 0 w 2363"/>
                  <a:gd name="T13" fmla="*/ 622 h 705"/>
                  <a:gd name="T14" fmla="*/ 0 w 2363"/>
                  <a:gd name="T15" fmla="*/ 622 h 7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63" h="705">
                    <a:moveTo>
                      <a:pt x="0" y="622"/>
                    </a:moveTo>
                    <a:cubicBezTo>
                      <a:pt x="0" y="667"/>
                      <a:pt x="45" y="705"/>
                      <a:pt x="90" y="705"/>
                    </a:cubicBezTo>
                    <a:cubicBezTo>
                      <a:pt x="2273" y="705"/>
                      <a:pt x="2273" y="705"/>
                      <a:pt x="2273" y="705"/>
                    </a:cubicBezTo>
                    <a:cubicBezTo>
                      <a:pt x="2324" y="705"/>
                      <a:pt x="2363" y="667"/>
                      <a:pt x="2363" y="622"/>
                    </a:cubicBezTo>
                    <a:cubicBezTo>
                      <a:pt x="2363" y="0"/>
                      <a:pt x="2363" y="0"/>
                      <a:pt x="236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22"/>
                      <a:pt x="0" y="622"/>
                      <a:pt x="0" y="622"/>
                    </a:cubicBezTo>
                    <a:cubicBezTo>
                      <a:pt x="0" y="622"/>
                      <a:pt x="0" y="622"/>
                      <a:pt x="0" y="6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1" tIns="45700" rIns="91401" bIns="45700" numCol="1" anchor="t" anchorCtr="0" compatLnSpc="1">
                <a:prstTxWarp prst="textNoShape">
                  <a:avLst/>
                </a:prstTxWarp>
              </a:bodyPr>
              <a:lstStyle/>
              <a:p>
                <a:pPr defTabSz="932205">
                  <a:defRPr/>
                </a:pPr>
                <a:endParaRPr lang="en-US" sz="2000" kern="0">
                  <a:solidFill>
                    <a:schemeClr val="bg1"/>
                  </a:solidFill>
                  <a:latin typeface="Segoe UI"/>
                </a:endParaRPr>
              </a:p>
            </p:txBody>
          </p:sp>
          <p:sp>
            <p:nvSpPr>
              <p:cNvPr id="14" name="Freeform 10">
                <a:extLst>
                  <a:ext uri="{FF2B5EF4-FFF2-40B4-BE49-F238E27FC236}">
                    <a16:creationId xmlns:a16="http://schemas.microsoft.com/office/drawing/2014/main" id="{31C2CF14-D690-47F6-B96F-A237205752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11" y="-357"/>
                <a:ext cx="5412" cy="1122"/>
              </a:xfrm>
              <a:custGeom>
                <a:avLst/>
                <a:gdLst>
                  <a:gd name="T0" fmla="*/ 2256 w 2288"/>
                  <a:gd name="T1" fmla="*/ 435 h 474"/>
                  <a:gd name="T2" fmla="*/ 2050 w 2288"/>
                  <a:gd name="T3" fmla="*/ 292 h 474"/>
                  <a:gd name="T4" fmla="*/ 1947 w 2288"/>
                  <a:gd name="T5" fmla="*/ 260 h 474"/>
                  <a:gd name="T6" fmla="*/ 1553 w 2288"/>
                  <a:gd name="T7" fmla="*/ 260 h 474"/>
                  <a:gd name="T8" fmla="*/ 1553 w 2288"/>
                  <a:gd name="T9" fmla="*/ 169 h 474"/>
                  <a:gd name="T10" fmla="*/ 1631 w 2288"/>
                  <a:gd name="T11" fmla="*/ 188 h 474"/>
                  <a:gd name="T12" fmla="*/ 1663 w 2288"/>
                  <a:gd name="T13" fmla="*/ 78 h 474"/>
                  <a:gd name="T14" fmla="*/ 1147 w 2288"/>
                  <a:gd name="T15" fmla="*/ 0 h 474"/>
                  <a:gd name="T16" fmla="*/ 626 w 2288"/>
                  <a:gd name="T17" fmla="*/ 78 h 474"/>
                  <a:gd name="T18" fmla="*/ 664 w 2288"/>
                  <a:gd name="T19" fmla="*/ 188 h 474"/>
                  <a:gd name="T20" fmla="*/ 735 w 2288"/>
                  <a:gd name="T21" fmla="*/ 169 h 474"/>
                  <a:gd name="T22" fmla="*/ 735 w 2288"/>
                  <a:gd name="T23" fmla="*/ 260 h 474"/>
                  <a:gd name="T24" fmla="*/ 348 w 2288"/>
                  <a:gd name="T25" fmla="*/ 260 h 474"/>
                  <a:gd name="T26" fmla="*/ 239 w 2288"/>
                  <a:gd name="T27" fmla="*/ 292 h 474"/>
                  <a:gd name="T28" fmla="*/ 39 w 2288"/>
                  <a:gd name="T29" fmla="*/ 435 h 474"/>
                  <a:gd name="T30" fmla="*/ 0 w 2288"/>
                  <a:gd name="T31" fmla="*/ 474 h 474"/>
                  <a:gd name="T32" fmla="*/ 2288 w 2288"/>
                  <a:gd name="T33" fmla="*/ 474 h 474"/>
                  <a:gd name="T34" fmla="*/ 2256 w 2288"/>
                  <a:gd name="T35" fmla="*/ 435 h 474"/>
                  <a:gd name="T36" fmla="*/ 1450 w 2288"/>
                  <a:gd name="T37" fmla="*/ 260 h 474"/>
                  <a:gd name="T38" fmla="*/ 838 w 2288"/>
                  <a:gd name="T39" fmla="*/ 260 h 474"/>
                  <a:gd name="T40" fmla="*/ 838 w 2288"/>
                  <a:gd name="T41" fmla="*/ 143 h 474"/>
                  <a:gd name="T42" fmla="*/ 1147 w 2288"/>
                  <a:gd name="T43" fmla="*/ 117 h 474"/>
                  <a:gd name="T44" fmla="*/ 1450 w 2288"/>
                  <a:gd name="T45" fmla="*/ 143 h 474"/>
                  <a:gd name="T46" fmla="*/ 1450 w 2288"/>
                  <a:gd name="T47" fmla="*/ 260 h 474"/>
                  <a:gd name="T48" fmla="*/ 1450 w 2288"/>
                  <a:gd name="T49" fmla="*/ 260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288" h="474">
                    <a:moveTo>
                      <a:pt x="2256" y="435"/>
                    </a:moveTo>
                    <a:cubicBezTo>
                      <a:pt x="2050" y="292"/>
                      <a:pt x="2050" y="292"/>
                      <a:pt x="2050" y="292"/>
                    </a:cubicBezTo>
                    <a:cubicBezTo>
                      <a:pt x="2024" y="273"/>
                      <a:pt x="1979" y="260"/>
                      <a:pt x="1947" y="260"/>
                    </a:cubicBezTo>
                    <a:cubicBezTo>
                      <a:pt x="1553" y="260"/>
                      <a:pt x="1553" y="260"/>
                      <a:pt x="1553" y="260"/>
                    </a:cubicBezTo>
                    <a:cubicBezTo>
                      <a:pt x="1553" y="169"/>
                      <a:pt x="1553" y="169"/>
                      <a:pt x="1553" y="169"/>
                    </a:cubicBezTo>
                    <a:cubicBezTo>
                      <a:pt x="1579" y="175"/>
                      <a:pt x="1605" y="182"/>
                      <a:pt x="1631" y="188"/>
                    </a:cubicBezTo>
                    <a:cubicBezTo>
                      <a:pt x="1663" y="78"/>
                      <a:pt x="1663" y="78"/>
                      <a:pt x="1663" y="78"/>
                    </a:cubicBezTo>
                    <a:cubicBezTo>
                      <a:pt x="1470" y="13"/>
                      <a:pt x="1270" y="0"/>
                      <a:pt x="1147" y="0"/>
                    </a:cubicBezTo>
                    <a:cubicBezTo>
                      <a:pt x="1025" y="0"/>
                      <a:pt x="825" y="13"/>
                      <a:pt x="626" y="78"/>
                    </a:cubicBezTo>
                    <a:cubicBezTo>
                      <a:pt x="664" y="188"/>
                      <a:pt x="664" y="188"/>
                      <a:pt x="664" y="188"/>
                    </a:cubicBezTo>
                    <a:cubicBezTo>
                      <a:pt x="690" y="182"/>
                      <a:pt x="716" y="175"/>
                      <a:pt x="735" y="169"/>
                    </a:cubicBezTo>
                    <a:cubicBezTo>
                      <a:pt x="735" y="260"/>
                      <a:pt x="735" y="260"/>
                      <a:pt x="735" y="260"/>
                    </a:cubicBezTo>
                    <a:cubicBezTo>
                      <a:pt x="348" y="260"/>
                      <a:pt x="348" y="260"/>
                      <a:pt x="348" y="260"/>
                    </a:cubicBezTo>
                    <a:cubicBezTo>
                      <a:pt x="316" y="260"/>
                      <a:pt x="265" y="273"/>
                      <a:pt x="239" y="292"/>
                    </a:cubicBezTo>
                    <a:cubicBezTo>
                      <a:pt x="39" y="435"/>
                      <a:pt x="39" y="435"/>
                      <a:pt x="39" y="435"/>
                    </a:cubicBezTo>
                    <a:cubicBezTo>
                      <a:pt x="26" y="448"/>
                      <a:pt x="13" y="461"/>
                      <a:pt x="0" y="474"/>
                    </a:cubicBezTo>
                    <a:cubicBezTo>
                      <a:pt x="2288" y="474"/>
                      <a:pt x="2288" y="474"/>
                      <a:pt x="2288" y="474"/>
                    </a:cubicBezTo>
                    <a:cubicBezTo>
                      <a:pt x="2275" y="461"/>
                      <a:pt x="2269" y="448"/>
                      <a:pt x="2256" y="435"/>
                    </a:cubicBezTo>
                    <a:close/>
                    <a:moveTo>
                      <a:pt x="1450" y="260"/>
                    </a:moveTo>
                    <a:cubicBezTo>
                      <a:pt x="838" y="260"/>
                      <a:pt x="838" y="260"/>
                      <a:pt x="838" y="260"/>
                    </a:cubicBezTo>
                    <a:cubicBezTo>
                      <a:pt x="838" y="143"/>
                      <a:pt x="838" y="143"/>
                      <a:pt x="838" y="143"/>
                    </a:cubicBezTo>
                    <a:cubicBezTo>
                      <a:pt x="961" y="123"/>
                      <a:pt x="1070" y="117"/>
                      <a:pt x="1147" y="117"/>
                    </a:cubicBezTo>
                    <a:cubicBezTo>
                      <a:pt x="1225" y="117"/>
                      <a:pt x="1334" y="123"/>
                      <a:pt x="1450" y="143"/>
                    </a:cubicBezTo>
                    <a:cubicBezTo>
                      <a:pt x="1450" y="260"/>
                      <a:pt x="1450" y="260"/>
                      <a:pt x="1450" y="260"/>
                    </a:cubicBezTo>
                    <a:cubicBezTo>
                      <a:pt x="1450" y="260"/>
                      <a:pt x="1450" y="260"/>
                      <a:pt x="1450" y="2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1" tIns="45700" rIns="91401" bIns="45700" numCol="1" anchor="t" anchorCtr="0" compatLnSpc="1">
                <a:prstTxWarp prst="textNoShape">
                  <a:avLst/>
                </a:prstTxWarp>
              </a:bodyPr>
              <a:lstStyle/>
              <a:p>
                <a:pPr defTabSz="932205">
                  <a:defRPr/>
                </a:pPr>
                <a:endParaRPr lang="en-US" sz="2000" kern="0">
                  <a:solidFill>
                    <a:schemeClr val="bg1"/>
                  </a:solidFill>
                  <a:latin typeface="Segoe UI"/>
                </a:endParaRPr>
              </a:p>
            </p:txBody>
          </p:sp>
          <p:sp>
            <p:nvSpPr>
              <p:cNvPr id="15" name="Freeform 11">
                <a:extLst>
                  <a:ext uri="{FF2B5EF4-FFF2-40B4-BE49-F238E27FC236}">
                    <a16:creationId xmlns:a16="http://schemas.microsoft.com/office/drawing/2014/main" id="{2E2E76C9-1E8A-45A2-B755-D4448C08DF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" y="2927"/>
                <a:ext cx="5154" cy="1836"/>
              </a:xfrm>
              <a:custGeom>
                <a:avLst/>
                <a:gdLst>
                  <a:gd name="T0" fmla="*/ 1369 w 2179"/>
                  <a:gd name="T1" fmla="*/ 167 h 776"/>
                  <a:gd name="T2" fmla="*/ 816 w 2179"/>
                  <a:gd name="T3" fmla="*/ 167 h 776"/>
                  <a:gd name="T4" fmla="*/ 816 w 2179"/>
                  <a:gd name="T5" fmla="*/ 0 h 776"/>
                  <a:gd name="T6" fmla="*/ 0 w 2179"/>
                  <a:gd name="T7" fmla="*/ 0 h 776"/>
                  <a:gd name="T8" fmla="*/ 0 w 2179"/>
                  <a:gd name="T9" fmla="*/ 693 h 776"/>
                  <a:gd name="T10" fmla="*/ 90 w 2179"/>
                  <a:gd name="T11" fmla="*/ 776 h 776"/>
                  <a:gd name="T12" fmla="*/ 2095 w 2179"/>
                  <a:gd name="T13" fmla="*/ 776 h 776"/>
                  <a:gd name="T14" fmla="*/ 2179 w 2179"/>
                  <a:gd name="T15" fmla="*/ 693 h 776"/>
                  <a:gd name="T16" fmla="*/ 2179 w 2179"/>
                  <a:gd name="T17" fmla="*/ 0 h 776"/>
                  <a:gd name="T18" fmla="*/ 1369 w 2179"/>
                  <a:gd name="T19" fmla="*/ 0 h 776"/>
                  <a:gd name="T20" fmla="*/ 1369 w 2179"/>
                  <a:gd name="T21" fmla="*/ 167 h 776"/>
                  <a:gd name="T22" fmla="*/ 1369 w 2179"/>
                  <a:gd name="T23" fmla="*/ 167 h 7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179" h="776">
                    <a:moveTo>
                      <a:pt x="1369" y="167"/>
                    </a:moveTo>
                    <a:cubicBezTo>
                      <a:pt x="816" y="167"/>
                      <a:pt x="816" y="167"/>
                      <a:pt x="816" y="167"/>
                    </a:cubicBezTo>
                    <a:cubicBezTo>
                      <a:pt x="816" y="0"/>
                      <a:pt x="816" y="0"/>
                      <a:pt x="81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693"/>
                      <a:pt x="0" y="693"/>
                      <a:pt x="0" y="693"/>
                    </a:cubicBezTo>
                    <a:cubicBezTo>
                      <a:pt x="0" y="738"/>
                      <a:pt x="39" y="776"/>
                      <a:pt x="90" y="776"/>
                    </a:cubicBezTo>
                    <a:cubicBezTo>
                      <a:pt x="2095" y="776"/>
                      <a:pt x="2095" y="776"/>
                      <a:pt x="2095" y="776"/>
                    </a:cubicBezTo>
                    <a:cubicBezTo>
                      <a:pt x="2140" y="776"/>
                      <a:pt x="2179" y="738"/>
                      <a:pt x="2179" y="693"/>
                    </a:cubicBezTo>
                    <a:cubicBezTo>
                      <a:pt x="2179" y="0"/>
                      <a:pt x="2179" y="0"/>
                      <a:pt x="2179" y="0"/>
                    </a:cubicBezTo>
                    <a:cubicBezTo>
                      <a:pt x="1369" y="0"/>
                      <a:pt x="1369" y="0"/>
                      <a:pt x="1369" y="0"/>
                    </a:cubicBezTo>
                    <a:cubicBezTo>
                      <a:pt x="1369" y="167"/>
                      <a:pt x="1369" y="167"/>
                      <a:pt x="1369" y="167"/>
                    </a:cubicBezTo>
                    <a:cubicBezTo>
                      <a:pt x="1369" y="167"/>
                      <a:pt x="1369" y="167"/>
                      <a:pt x="1369" y="16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01" tIns="45700" rIns="91401" bIns="45700" numCol="1" anchor="t" anchorCtr="0" compatLnSpc="1">
                <a:prstTxWarp prst="textNoShape">
                  <a:avLst/>
                </a:prstTxWarp>
              </a:bodyPr>
              <a:lstStyle/>
              <a:p>
                <a:pPr defTabSz="932205">
                  <a:defRPr/>
                </a:pPr>
                <a:endParaRPr lang="en-US" sz="2000" kern="0">
                  <a:solidFill>
                    <a:schemeClr val="bg1"/>
                  </a:solidFill>
                  <a:latin typeface="Segoe UI"/>
                </a:endParaRPr>
              </a:p>
            </p:txBody>
          </p:sp>
        </p:grpSp>
        <p:sp>
          <p:nvSpPr>
            <p:cNvPr id="12" name="Rectangle 7">
              <a:extLst>
                <a:ext uri="{FF2B5EF4-FFF2-40B4-BE49-F238E27FC236}">
                  <a16:creationId xmlns:a16="http://schemas.microsoft.com/office/drawing/2014/main" id="{132BFBEC-09E2-4F2B-9593-9394C797540B}"/>
                </a:ext>
              </a:extLst>
            </p:cNvPr>
            <p:cNvSpPr/>
            <p:nvPr/>
          </p:nvSpPr>
          <p:spPr bwMode="auto">
            <a:xfrm>
              <a:off x="525203" y="3109913"/>
              <a:ext cx="249090" cy="60187"/>
            </a:xfrm>
            <a:prstGeom prst="rect">
              <a:avLst/>
            </a:prstGeom>
            <a:grp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182802" tIns="146241" rIns="182802" bIns="146241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1935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 dirty="0" err="1">
                <a:solidFill>
                  <a:schemeClr val="bg1"/>
                </a:solidFill>
                <a:latin typeface="Segoe UI"/>
                <a:ea typeface="Segoe UI" pitchFamily="34" charset="0"/>
                <a:cs typeface="Segoe UI" pitchFamily="34" charset="0"/>
              </a:endParaRPr>
            </a:p>
          </p:txBody>
        </p:sp>
      </p:grpSp>
      <p:sp>
        <p:nvSpPr>
          <p:cNvPr id="16" name="Freeform 19">
            <a:extLst>
              <a:ext uri="{FF2B5EF4-FFF2-40B4-BE49-F238E27FC236}">
                <a16:creationId xmlns:a16="http://schemas.microsoft.com/office/drawing/2014/main" id="{7EF839DB-4FC1-471B-81C3-DB60CFE321B6}"/>
              </a:ext>
            </a:extLst>
          </p:cNvPr>
          <p:cNvSpPr>
            <a:spLocks/>
          </p:cNvSpPr>
          <p:nvPr/>
        </p:nvSpPr>
        <p:spPr bwMode="auto">
          <a:xfrm>
            <a:off x="10074213" y="3312550"/>
            <a:ext cx="765688" cy="699719"/>
          </a:xfrm>
          <a:custGeom>
            <a:avLst/>
            <a:gdLst>
              <a:gd name="T0" fmla="*/ 2120 w 2120"/>
              <a:gd name="T1" fmla="*/ 962 h 1936"/>
              <a:gd name="T2" fmla="*/ 1834 w 2120"/>
              <a:gd name="T3" fmla="*/ 559 h 1936"/>
              <a:gd name="T4" fmla="*/ 1060 w 2120"/>
              <a:gd name="T5" fmla="*/ 0 h 1936"/>
              <a:gd name="T6" fmla="*/ 286 w 2120"/>
              <a:gd name="T7" fmla="*/ 559 h 1936"/>
              <a:gd name="T8" fmla="*/ 0 w 2120"/>
              <a:gd name="T9" fmla="*/ 962 h 1936"/>
              <a:gd name="T10" fmla="*/ 429 w 2120"/>
              <a:gd name="T11" fmla="*/ 1384 h 1936"/>
              <a:gd name="T12" fmla="*/ 429 w 2120"/>
              <a:gd name="T13" fmla="*/ 612 h 1936"/>
              <a:gd name="T14" fmla="*/ 1060 w 2120"/>
              <a:gd name="T15" fmla="*/ 149 h 1936"/>
              <a:gd name="T16" fmla="*/ 1691 w 2120"/>
              <a:gd name="T17" fmla="*/ 606 h 1936"/>
              <a:gd name="T18" fmla="*/ 1691 w 2120"/>
              <a:gd name="T19" fmla="*/ 1331 h 1936"/>
              <a:gd name="T20" fmla="*/ 1251 w 2120"/>
              <a:gd name="T21" fmla="*/ 1758 h 1936"/>
              <a:gd name="T22" fmla="*/ 1126 w 2120"/>
              <a:gd name="T23" fmla="*/ 1675 h 1936"/>
              <a:gd name="T24" fmla="*/ 994 w 2120"/>
              <a:gd name="T25" fmla="*/ 1806 h 1936"/>
              <a:gd name="T26" fmla="*/ 1126 w 2120"/>
              <a:gd name="T27" fmla="*/ 1936 h 1936"/>
              <a:gd name="T28" fmla="*/ 1251 w 2120"/>
              <a:gd name="T29" fmla="*/ 1847 h 1936"/>
              <a:gd name="T30" fmla="*/ 1769 w 2120"/>
              <a:gd name="T31" fmla="*/ 1378 h 1936"/>
              <a:gd name="T32" fmla="*/ 2120 w 2120"/>
              <a:gd name="T33" fmla="*/ 962 h 19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120" h="1936">
                <a:moveTo>
                  <a:pt x="2120" y="962"/>
                </a:moveTo>
                <a:cubicBezTo>
                  <a:pt x="2120" y="772"/>
                  <a:pt x="2001" y="618"/>
                  <a:pt x="1834" y="559"/>
                </a:cubicBezTo>
                <a:cubicBezTo>
                  <a:pt x="1727" y="238"/>
                  <a:pt x="1423" y="0"/>
                  <a:pt x="1060" y="0"/>
                </a:cubicBezTo>
                <a:cubicBezTo>
                  <a:pt x="703" y="0"/>
                  <a:pt x="393" y="232"/>
                  <a:pt x="286" y="559"/>
                </a:cubicBezTo>
                <a:cubicBezTo>
                  <a:pt x="119" y="618"/>
                  <a:pt x="0" y="772"/>
                  <a:pt x="0" y="962"/>
                </a:cubicBezTo>
                <a:cubicBezTo>
                  <a:pt x="0" y="1194"/>
                  <a:pt x="191" y="1384"/>
                  <a:pt x="429" y="1384"/>
                </a:cubicBezTo>
                <a:cubicBezTo>
                  <a:pt x="429" y="612"/>
                  <a:pt x="429" y="612"/>
                  <a:pt x="429" y="612"/>
                </a:cubicBezTo>
                <a:cubicBezTo>
                  <a:pt x="512" y="339"/>
                  <a:pt x="762" y="149"/>
                  <a:pt x="1060" y="149"/>
                </a:cubicBezTo>
                <a:cubicBezTo>
                  <a:pt x="1358" y="149"/>
                  <a:pt x="1608" y="339"/>
                  <a:pt x="1691" y="606"/>
                </a:cubicBezTo>
                <a:cubicBezTo>
                  <a:pt x="1691" y="1331"/>
                  <a:pt x="1691" y="1331"/>
                  <a:pt x="1691" y="1331"/>
                </a:cubicBezTo>
                <a:cubicBezTo>
                  <a:pt x="1661" y="1396"/>
                  <a:pt x="1483" y="1752"/>
                  <a:pt x="1251" y="1758"/>
                </a:cubicBezTo>
                <a:cubicBezTo>
                  <a:pt x="1233" y="1711"/>
                  <a:pt x="1185" y="1675"/>
                  <a:pt x="1126" y="1675"/>
                </a:cubicBezTo>
                <a:cubicBezTo>
                  <a:pt x="1054" y="1675"/>
                  <a:pt x="994" y="1735"/>
                  <a:pt x="994" y="1806"/>
                </a:cubicBezTo>
                <a:cubicBezTo>
                  <a:pt x="994" y="1877"/>
                  <a:pt x="1054" y="1936"/>
                  <a:pt x="1126" y="1936"/>
                </a:cubicBezTo>
                <a:cubicBezTo>
                  <a:pt x="1185" y="1936"/>
                  <a:pt x="1233" y="1901"/>
                  <a:pt x="1251" y="1847"/>
                </a:cubicBezTo>
                <a:cubicBezTo>
                  <a:pt x="1530" y="1841"/>
                  <a:pt x="1727" y="1467"/>
                  <a:pt x="1769" y="1378"/>
                </a:cubicBezTo>
                <a:cubicBezTo>
                  <a:pt x="1971" y="1343"/>
                  <a:pt x="2120" y="1170"/>
                  <a:pt x="2120" y="96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pPr defTabSz="932205">
              <a:defRPr/>
            </a:pPr>
            <a:endParaRPr lang="en-US" sz="2000" kern="0">
              <a:solidFill>
                <a:schemeClr val="bg1"/>
              </a:solidFill>
              <a:latin typeface="Segoe UI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98DAF9A-3741-4271-AFE3-73EEA41DD827}"/>
              </a:ext>
            </a:extLst>
          </p:cNvPr>
          <p:cNvSpPr/>
          <p:nvPr/>
        </p:nvSpPr>
        <p:spPr bwMode="auto">
          <a:xfrm>
            <a:off x="3505001" y="5674909"/>
            <a:ext cx="2114550" cy="939057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19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kern="0" dirty="0">
                <a:solidFill>
                  <a:schemeClr val="tx2"/>
                </a:solidFill>
                <a:latin typeface="+mj-lt"/>
              </a:rPr>
              <a:t>Set package </a:t>
            </a:r>
            <a:br>
              <a:rPr lang="en-US" sz="2400" kern="0" dirty="0">
                <a:solidFill>
                  <a:schemeClr val="tx2"/>
                </a:solidFill>
                <a:latin typeface="+mj-lt"/>
              </a:rPr>
            </a:br>
            <a:r>
              <a:rPr lang="en-US" sz="2400" kern="0" dirty="0">
                <a:solidFill>
                  <a:schemeClr val="tx2"/>
                </a:solidFill>
                <a:latin typeface="+mj-lt"/>
              </a:rPr>
              <a:t>price and sell </a:t>
            </a:r>
            <a:br>
              <a:rPr lang="en-US" sz="2400" kern="0" dirty="0">
                <a:solidFill>
                  <a:schemeClr val="tx2"/>
                </a:solidFill>
                <a:latin typeface="+mj-lt"/>
              </a:rPr>
            </a:br>
            <a:r>
              <a:rPr lang="en-US" sz="2400" kern="0" dirty="0">
                <a:solidFill>
                  <a:schemeClr val="tx2"/>
                </a:solidFill>
                <a:latin typeface="+mj-lt"/>
              </a:rPr>
              <a:t>to customers</a:t>
            </a:r>
          </a:p>
        </p:txBody>
      </p:sp>
      <p:sp>
        <p:nvSpPr>
          <p:cNvPr id="31" name="Rectangle 35">
            <a:extLst>
              <a:ext uri="{FF2B5EF4-FFF2-40B4-BE49-F238E27FC236}">
                <a16:creationId xmlns:a16="http://schemas.microsoft.com/office/drawing/2014/main" id="{4E7B4B9B-C98E-4384-B58E-C147457B559B}"/>
              </a:ext>
            </a:extLst>
          </p:cNvPr>
          <p:cNvSpPr/>
          <p:nvPr/>
        </p:nvSpPr>
        <p:spPr bwMode="auto">
          <a:xfrm>
            <a:off x="6510948" y="5674909"/>
            <a:ext cx="2114550" cy="939057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19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kern="0" dirty="0">
                <a:solidFill>
                  <a:schemeClr val="tx2"/>
                </a:solidFill>
                <a:latin typeface="+mj-lt"/>
              </a:rPr>
              <a:t>Place order </a:t>
            </a:r>
            <a:br>
              <a:rPr lang="en-US" sz="2400" kern="0" dirty="0">
                <a:solidFill>
                  <a:schemeClr val="tx2"/>
                </a:solidFill>
                <a:latin typeface="+mj-lt"/>
              </a:rPr>
            </a:br>
            <a:r>
              <a:rPr lang="en-US" sz="2400" kern="0" dirty="0">
                <a:solidFill>
                  <a:schemeClr val="tx2"/>
                </a:solidFill>
                <a:latin typeface="+mj-lt"/>
              </a:rPr>
              <a:t>for Microsoft </a:t>
            </a:r>
            <a:br>
              <a:rPr lang="en-US" sz="2400" kern="0" dirty="0">
                <a:solidFill>
                  <a:schemeClr val="tx2"/>
                </a:solidFill>
                <a:latin typeface="+mj-lt"/>
              </a:rPr>
            </a:br>
            <a:r>
              <a:rPr lang="en-US" sz="2400" kern="0" dirty="0">
                <a:solidFill>
                  <a:schemeClr val="tx2"/>
                </a:solidFill>
                <a:latin typeface="+mj-lt"/>
              </a:rPr>
              <a:t>Cloud Services</a:t>
            </a:r>
          </a:p>
        </p:txBody>
      </p:sp>
      <p:sp>
        <p:nvSpPr>
          <p:cNvPr id="32" name="Rectangle 43">
            <a:extLst>
              <a:ext uri="{FF2B5EF4-FFF2-40B4-BE49-F238E27FC236}">
                <a16:creationId xmlns:a16="http://schemas.microsoft.com/office/drawing/2014/main" id="{1D269448-CA5B-4370-9C11-DB6833CEFFA9}"/>
              </a:ext>
            </a:extLst>
          </p:cNvPr>
          <p:cNvSpPr/>
          <p:nvPr/>
        </p:nvSpPr>
        <p:spPr bwMode="auto">
          <a:xfrm>
            <a:off x="9862589" y="5674909"/>
            <a:ext cx="2114550" cy="939057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19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kern="0" dirty="0">
                <a:solidFill>
                  <a:schemeClr val="tx2"/>
                </a:solidFill>
                <a:latin typeface="+mj-lt"/>
              </a:rPr>
              <a:t>Offer single packaged </a:t>
            </a:r>
            <a:br>
              <a:rPr lang="en-US" sz="2400" kern="0" dirty="0">
                <a:solidFill>
                  <a:schemeClr val="tx2"/>
                </a:solidFill>
                <a:latin typeface="+mj-lt"/>
              </a:rPr>
            </a:br>
            <a:r>
              <a:rPr lang="en-US" sz="2400" kern="0" dirty="0">
                <a:solidFill>
                  <a:schemeClr val="tx2"/>
                </a:solidFill>
                <a:latin typeface="+mj-lt"/>
              </a:rPr>
              <a:t>solution</a:t>
            </a:r>
          </a:p>
        </p:txBody>
      </p:sp>
      <p:sp>
        <p:nvSpPr>
          <p:cNvPr id="33" name="Rectangle 21">
            <a:extLst>
              <a:ext uri="{FF2B5EF4-FFF2-40B4-BE49-F238E27FC236}">
                <a16:creationId xmlns:a16="http://schemas.microsoft.com/office/drawing/2014/main" id="{C6610D0E-6983-4FAA-BA30-A2F0C6A9DC55}"/>
              </a:ext>
            </a:extLst>
          </p:cNvPr>
          <p:cNvSpPr/>
          <p:nvPr/>
        </p:nvSpPr>
        <p:spPr bwMode="auto">
          <a:xfrm>
            <a:off x="491968" y="5674909"/>
            <a:ext cx="2114550" cy="939057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193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kern="0" dirty="0">
                <a:solidFill>
                  <a:schemeClr val="tx2"/>
                </a:solidFill>
                <a:latin typeface="+mj-lt"/>
              </a:rPr>
              <a:t>Create cloud subscription + partner offer</a:t>
            </a:r>
          </a:p>
        </p:txBody>
      </p:sp>
    </p:spTree>
    <p:extLst>
      <p:ext uri="{BB962C8B-B14F-4D97-AF65-F5344CB8AC3E}">
        <p14:creationId xmlns:p14="http://schemas.microsoft.com/office/powerpoint/2010/main" val="318848995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80785-6433-41F8-895D-452B94D57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program, two different business models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BFE4916-A161-4AD1-A612-C0EFCE1CB9B0}"/>
              </a:ext>
            </a:extLst>
          </p:cNvPr>
          <p:cNvSpPr/>
          <p:nvPr/>
        </p:nvSpPr>
        <p:spPr bwMode="auto">
          <a:xfrm>
            <a:off x="6944810" y="1235072"/>
            <a:ext cx="5026529" cy="5410201"/>
          </a:xfrm>
          <a:prstGeom prst="rect">
            <a:avLst/>
          </a:prstGeom>
          <a:noFill/>
          <a:ln w="6350">
            <a:solidFill>
              <a:schemeClr val="bg1">
                <a:lumMod val="7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3260" tIns="46630" rIns="93260" bIns="4663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174862" indent="-174862" defTabSz="932418">
              <a:spcBef>
                <a:spcPts val="612"/>
              </a:spcBef>
              <a:buFont typeface="Arial" panose="020B0604020202020204" pitchFamily="34" charset="0"/>
              <a:buChar char="•"/>
            </a:pPr>
            <a:endParaRPr lang="en-US" sz="1632" kern="0" dirty="0">
              <a:solidFill>
                <a:srgbClr val="505050"/>
              </a:solidFill>
              <a:cs typeface="Segoe UI" panose="020B05020402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6746737-8FA9-4EF5-9A43-4309402E0B93}"/>
              </a:ext>
            </a:extLst>
          </p:cNvPr>
          <p:cNvSpPr/>
          <p:nvPr/>
        </p:nvSpPr>
        <p:spPr bwMode="auto">
          <a:xfrm>
            <a:off x="467183" y="1235073"/>
            <a:ext cx="6342253" cy="2373453"/>
          </a:xfrm>
          <a:prstGeom prst="rect">
            <a:avLst/>
          </a:prstGeom>
          <a:solidFill>
            <a:schemeClr val="accent1"/>
          </a:solidFill>
          <a:ln w="6350">
            <a:solidFill>
              <a:schemeClr val="accent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9144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879" fontAlgn="base">
              <a:spcBef>
                <a:spcPct val="0"/>
              </a:spcBef>
              <a:spcAft>
                <a:spcPct val="0"/>
              </a:spcAft>
            </a:pPr>
            <a:r>
              <a:rPr lang="en-US" sz="2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CSP Direct model (1-tier)</a:t>
            </a:r>
          </a:p>
          <a:p>
            <a:pPr marL="347663" indent="-233363" defTabSz="932418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bg1"/>
                </a:solidFill>
                <a:cs typeface="Segoe UI" panose="020B0502040204020203" pitchFamily="34" charset="0"/>
              </a:rPr>
              <a:t>Partner works with Microsoft directly </a:t>
            </a:r>
          </a:p>
          <a:p>
            <a:pPr marL="347663" indent="-233363" defTabSz="932418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bg1"/>
                </a:solidFill>
                <a:cs typeface="Segoe UI" panose="020B0502040204020203" pitchFamily="34" charset="0"/>
              </a:rPr>
              <a:t>Fixed discount for Azure</a:t>
            </a:r>
          </a:p>
          <a:p>
            <a:pPr marL="347663" indent="-233363" defTabSz="932418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bg1"/>
                </a:solidFill>
                <a:cs typeface="Segoe UI" panose="020B0502040204020203" pitchFamily="34" charset="0"/>
              </a:rPr>
              <a:t>Partner needs to provide billing tools and build support practice</a:t>
            </a:r>
          </a:p>
          <a:p>
            <a:pPr marL="347663" indent="-233363" defTabSz="932418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bg1"/>
                </a:solidFill>
                <a:cs typeface="Segoe UI" panose="020B0502040204020203" pitchFamily="34" charset="0"/>
              </a:rPr>
              <a:t>Credit check during the onboarding process</a:t>
            </a:r>
            <a:endParaRPr lang="en-US" kern="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832A4A-83CE-4F42-95A2-59F993347426}"/>
              </a:ext>
            </a:extLst>
          </p:cNvPr>
          <p:cNvSpPr/>
          <p:nvPr/>
        </p:nvSpPr>
        <p:spPr bwMode="auto">
          <a:xfrm>
            <a:off x="467182" y="3732651"/>
            <a:ext cx="6342253" cy="2373460"/>
          </a:xfrm>
          <a:prstGeom prst="rect">
            <a:avLst/>
          </a:prstGeom>
          <a:solidFill>
            <a:schemeClr val="accent2"/>
          </a:solidFill>
          <a:ln w="6350">
            <a:solidFill>
              <a:schemeClr val="accent2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91440" rIns="137160" bIns="9144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879" fontAlgn="base">
              <a:spcBef>
                <a:spcPct val="0"/>
              </a:spcBef>
              <a:spcAft>
                <a:spcPct val="0"/>
              </a:spcAft>
            </a:pPr>
            <a:r>
              <a:rPr lang="en-US" sz="2200" b="1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CSP Indirect model (2-tier)</a:t>
            </a:r>
          </a:p>
          <a:p>
            <a:pPr marL="347663" lvl="0" indent="-233363" defTabSz="932418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2000" kern="0" dirty="0">
                <a:solidFill>
                  <a:schemeClr val="bg1"/>
                </a:solidFill>
                <a:cs typeface="Segoe UI" panose="020B0502040204020203" pitchFamily="34" charset="0"/>
              </a:rPr>
              <a:t>2 partner tiers:</a:t>
            </a:r>
          </a:p>
          <a:p>
            <a:pPr marL="741363" lvl="1" indent="-285750" defTabSz="932418">
              <a:spcBef>
                <a:spcPts val="200"/>
              </a:spcBef>
              <a:spcAft>
                <a:spcPts val="400"/>
              </a:spcAft>
              <a:buFont typeface="Engravers MT" panose="02090707080505020304" pitchFamily="18" charset="0"/>
              <a:buChar char="–"/>
            </a:pPr>
            <a:r>
              <a:rPr lang="en-US" kern="0" dirty="0">
                <a:solidFill>
                  <a:schemeClr val="bg1"/>
                </a:solidFill>
                <a:cs typeface="Segoe UI" panose="020B0502040204020203" pitchFamily="34" charset="0"/>
              </a:rPr>
              <a:t>CSP Indirect Provider (aka Distributor) – transacts to Microsoft, provides billing tools and technical support.</a:t>
            </a:r>
          </a:p>
          <a:p>
            <a:pPr marL="741363" lvl="1" indent="-285750" defTabSz="932418">
              <a:spcBef>
                <a:spcPts val="200"/>
              </a:spcBef>
              <a:spcAft>
                <a:spcPts val="400"/>
              </a:spcAft>
              <a:buFont typeface="Engravers MT" panose="02090707080505020304" pitchFamily="18" charset="0"/>
              <a:buChar char="–"/>
            </a:pPr>
            <a:r>
              <a:rPr lang="en-US" kern="0" dirty="0">
                <a:solidFill>
                  <a:schemeClr val="bg1"/>
                </a:solidFill>
                <a:cs typeface="Segoe UI" panose="020B0502040204020203" pitchFamily="34" charset="0"/>
              </a:rPr>
              <a:t>CSP Indirect Reseller – sells Azure to customers through CSP Indirect Provider</a:t>
            </a:r>
            <a:r>
              <a:rPr lang="en-US" sz="2000" kern="0" dirty="0">
                <a:solidFill>
                  <a:schemeClr val="bg1"/>
                </a:solidFill>
                <a:cs typeface="Segoe UI" panose="020B0502040204020203" pitchFamily="34" charset="0"/>
              </a:rPr>
              <a:t>.</a:t>
            </a:r>
            <a:endParaRPr lang="en-US" kern="0" dirty="0">
              <a:solidFill>
                <a:schemeClr val="bg1"/>
              </a:solidFill>
              <a:cs typeface="Segoe UI" panose="020B0502040204020203" pitchFamily="34" charset="0"/>
            </a:endParaRP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E067595D-721B-4694-8194-FE008237F586}"/>
              </a:ext>
            </a:extLst>
          </p:cNvPr>
          <p:cNvSpPr txBox="1"/>
          <p:nvPr/>
        </p:nvSpPr>
        <p:spPr>
          <a:xfrm>
            <a:off x="7519992" y="1419149"/>
            <a:ext cx="1382301" cy="338554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932563"/>
            <a:r>
              <a:rPr lang="pt-BR" sz="2200" b="1" dirty="0">
                <a:solidFill>
                  <a:schemeClr val="accent1"/>
                </a:solidFill>
                <a:cs typeface="Segoe UI Semibold" panose="020B0702040204020203" pitchFamily="34" charset="0"/>
              </a:rPr>
              <a:t>CSP Direct</a:t>
            </a:r>
            <a:endParaRPr lang="en-US" sz="2200" b="1" dirty="0">
              <a:solidFill>
                <a:schemeClr val="accent1"/>
              </a:solidFill>
              <a:cs typeface="Segoe UI Semibold" panose="020B0702040204020203" pitchFamily="34" charset="0"/>
            </a:endParaRP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AC370CDE-809C-4EA2-A51C-6A95B28E63E4}"/>
              </a:ext>
            </a:extLst>
          </p:cNvPr>
          <p:cNvSpPr txBox="1"/>
          <p:nvPr/>
        </p:nvSpPr>
        <p:spPr>
          <a:xfrm>
            <a:off x="9884669" y="1419149"/>
            <a:ext cx="1608325" cy="338554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 defTabSz="932563"/>
            <a:r>
              <a:rPr lang="pt-BR" sz="2200" b="1" dirty="0">
                <a:solidFill>
                  <a:schemeClr val="accent2"/>
                </a:solidFill>
                <a:cs typeface="Segoe UI Semibold" panose="020B0702040204020203" pitchFamily="34" charset="0"/>
              </a:rPr>
              <a:t>CSP Indirect</a:t>
            </a:r>
            <a:endParaRPr lang="en-US" sz="2200" b="1" dirty="0">
              <a:solidFill>
                <a:schemeClr val="accent2"/>
              </a:solidFill>
              <a:cs typeface="Segoe UI Semibold" panose="020B0702040204020203" pitchFamily="34" charset="0"/>
            </a:endParaRPr>
          </a:p>
        </p:txBody>
      </p:sp>
      <p:cxnSp>
        <p:nvCxnSpPr>
          <p:cNvPr id="12" name="Straight Arrow Connector 76">
            <a:extLst>
              <a:ext uri="{FF2B5EF4-FFF2-40B4-BE49-F238E27FC236}">
                <a16:creationId xmlns:a16="http://schemas.microsoft.com/office/drawing/2014/main" id="{DFB8FD6A-9189-4008-9E0C-74458FDDCEE1}"/>
              </a:ext>
            </a:extLst>
          </p:cNvPr>
          <p:cNvCxnSpPr>
            <a:cxnSpLocks/>
            <a:endCxn id="14" idx="0"/>
          </p:cNvCxnSpPr>
          <p:nvPr/>
        </p:nvCxnSpPr>
        <p:spPr>
          <a:xfrm>
            <a:off x="8243007" y="2590742"/>
            <a:ext cx="0" cy="2961253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73">
            <a:extLst>
              <a:ext uri="{FF2B5EF4-FFF2-40B4-BE49-F238E27FC236}">
                <a16:creationId xmlns:a16="http://schemas.microsoft.com/office/drawing/2014/main" id="{5EA97ECD-C8B9-4BBF-8F99-CEB37BF11745}"/>
              </a:ext>
            </a:extLst>
          </p:cNvPr>
          <p:cNvSpPr txBox="1"/>
          <p:nvPr/>
        </p:nvSpPr>
        <p:spPr>
          <a:xfrm>
            <a:off x="7128239" y="1878080"/>
            <a:ext cx="2229536" cy="71266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 defTabSz="932563"/>
            <a:r>
              <a:rPr lang="en-US" sz="2000" dirty="0">
                <a:solidFill>
                  <a:srgbClr val="FFFFFF"/>
                </a:solidFill>
                <a:cs typeface="Segoe UI" panose="020B0502040204020203" pitchFamily="34" charset="0"/>
              </a:rPr>
              <a:t>Microsoft</a:t>
            </a:r>
          </a:p>
        </p:txBody>
      </p:sp>
      <p:sp>
        <p:nvSpPr>
          <p:cNvPr id="14" name="TextBox 75">
            <a:extLst>
              <a:ext uri="{FF2B5EF4-FFF2-40B4-BE49-F238E27FC236}">
                <a16:creationId xmlns:a16="http://schemas.microsoft.com/office/drawing/2014/main" id="{02CD4E34-9612-433B-B663-ADE43B0FD992}"/>
              </a:ext>
            </a:extLst>
          </p:cNvPr>
          <p:cNvSpPr txBox="1"/>
          <p:nvPr/>
        </p:nvSpPr>
        <p:spPr>
          <a:xfrm>
            <a:off x="7128239" y="5551995"/>
            <a:ext cx="2229536" cy="9256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 defTabSz="932563"/>
            <a:r>
              <a:rPr lang="en-US" sz="2000" dirty="0">
                <a:solidFill>
                  <a:schemeClr val="tx2"/>
                </a:solidFill>
                <a:cs typeface="Segoe UI" panose="020B0502040204020203" pitchFamily="34" charset="0"/>
              </a:rPr>
              <a:t>Customer</a:t>
            </a:r>
          </a:p>
        </p:txBody>
      </p:sp>
      <p:sp>
        <p:nvSpPr>
          <p:cNvPr id="15" name="TextBox 74">
            <a:extLst>
              <a:ext uri="{FF2B5EF4-FFF2-40B4-BE49-F238E27FC236}">
                <a16:creationId xmlns:a16="http://schemas.microsoft.com/office/drawing/2014/main" id="{F74AB089-6AC9-4A6A-93BE-AE29B2EC10E4}"/>
              </a:ext>
            </a:extLst>
          </p:cNvPr>
          <p:cNvSpPr txBox="1"/>
          <p:nvPr/>
        </p:nvSpPr>
        <p:spPr>
          <a:xfrm>
            <a:off x="7128239" y="3608526"/>
            <a:ext cx="2229536" cy="9256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 defTabSz="932563"/>
            <a:r>
              <a:rPr lang="en-US" sz="2000" dirty="0">
                <a:solidFill>
                  <a:schemeClr val="tx2"/>
                </a:solidFill>
                <a:cs typeface="Segoe UI" panose="020B0502040204020203" pitchFamily="34" charset="0"/>
              </a:rPr>
              <a:t>CSP Direct Partner</a:t>
            </a:r>
          </a:p>
        </p:txBody>
      </p:sp>
      <p:cxnSp>
        <p:nvCxnSpPr>
          <p:cNvPr id="17" name="Straight Arrow Connector 76">
            <a:extLst>
              <a:ext uri="{FF2B5EF4-FFF2-40B4-BE49-F238E27FC236}">
                <a16:creationId xmlns:a16="http://schemas.microsoft.com/office/drawing/2014/main" id="{3B17F9A3-8B7D-4874-A2F1-FD2D60D81C57}"/>
              </a:ext>
            </a:extLst>
          </p:cNvPr>
          <p:cNvCxnSpPr>
            <a:cxnSpLocks/>
          </p:cNvCxnSpPr>
          <p:nvPr/>
        </p:nvCxnSpPr>
        <p:spPr>
          <a:xfrm>
            <a:off x="10673142" y="2590004"/>
            <a:ext cx="0" cy="2962730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65">
            <a:extLst>
              <a:ext uri="{FF2B5EF4-FFF2-40B4-BE49-F238E27FC236}">
                <a16:creationId xmlns:a16="http://schemas.microsoft.com/office/drawing/2014/main" id="{6DE12997-77FD-48B4-9180-441F11D44B76}"/>
              </a:ext>
            </a:extLst>
          </p:cNvPr>
          <p:cNvSpPr txBox="1"/>
          <p:nvPr/>
        </p:nvSpPr>
        <p:spPr>
          <a:xfrm>
            <a:off x="9558374" y="1878080"/>
            <a:ext cx="2229536" cy="71192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 defTabSz="932563"/>
            <a:r>
              <a:rPr lang="en-US" sz="2000" dirty="0">
                <a:solidFill>
                  <a:srgbClr val="FFFFFF"/>
                </a:solidFill>
                <a:cs typeface="Segoe UI" panose="020B0502040204020203" pitchFamily="34" charset="0"/>
              </a:rPr>
              <a:t>Microsoft</a:t>
            </a:r>
          </a:p>
        </p:txBody>
      </p:sp>
      <p:sp>
        <p:nvSpPr>
          <p:cNvPr id="19" name="TextBox 67">
            <a:extLst>
              <a:ext uri="{FF2B5EF4-FFF2-40B4-BE49-F238E27FC236}">
                <a16:creationId xmlns:a16="http://schemas.microsoft.com/office/drawing/2014/main" id="{42882E4E-4626-4D16-9E5E-1060B9848123}"/>
              </a:ext>
            </a:extLst>
          </p:cNvPr>
          <p:cNvSpPr txBox="1"/>
          <p:nvPr/>
        </p:nvSpPr>
        <p:spPr>
          <a:xfrm>
            <a:off x="9558374" y="5552734"/>
            <a:ext cx="2229536" cy="9256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 defTabSz="932563"/>
            <a:r>
              <a:rPr lang="en-US" sz="2000" dirty="0">
                <a:solidFill>
                  <a:schemeClr val="tx2"/>
                </a:solidFill>
                <a:cs typeface="Segoe UI" panose="020B0502040204020203" pitchFamily="34" charset="0"/>
              </a:rPr>
              <a:t>Customer</a:t>
            </a:r>
          </a:p>
        </p:txBody>
      </p:sp>
      <p:sp>
        <p:nvSpPr>
          <p:cNvPr id="20" name="TextBox 72">
            <a:extLst>
              <a:ext uri="{FF2B5EF4-FFF2-40B4-BE49-F238E27FC236}">
                <a16:creationId xmlns:a16="http://schemas.microsoft.com/office/drawing/2014/main" id="{321632AC-EAF3-44E6-A46C-E80A05406706}"/>
              </a:ext>
            </a:extLst>
          </p:cNvPr>
          <p:cNvSpPr txBox="1"/>
          <p:nvPr/>
        </p:nvSpPr>
        <p:spPr>
          <a:xfrm>
            <a:off x="9558374" y="2960456"/>
            <a:ext cx="2229536" cy="9256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 defTabSz="932563"/>
            <a:r>
              <a:rPr lang="en-US" sz="2000" dirty="0">
                <a:solidFill>
                  <a:schemeClr val="tx2"/>
                </a:solidFill>
                <a:cs typeface="Segoe UI" panose="020B0502040204020203" pitchFamily="34" charset="0"/>
              </a:rPr>
              <a:t>CSP Indirect Provider</a:t>
            </a:r>
          </a:p>
        </p:txBody>
      </p:sp>
      <p:sp>
        <p:nvSpPr>
          <p:cNvPr id="21" name="TextBox 66">
            <a:extLst>
              <a:ext uri="{FF2B5EF4-FFF2-40B4-BE49-F238E27FC236}">
                <a16:creationId xmlns:a16="http://schemas.microsoft.com/office/drawing/2014/main" id="{9F3E984B-430A-4BD7-8529-479F0D84F8F1}"/>
              </a:ext>
            </a:extLst>
          </p:cNvPr>
          <p:cNvSpPr txBox="1"/>
          <p:nvPr/>
        </p:nvSpPr>
        <p:spPr>
          <a:xfrm>
            <a:off x="9558374" y="4256595"/>
            <a:ext cx="2229536" cy="92568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 rtlCol="0" anchor="ctr">
            <a:noAutofit/>
          </a:bodyPr>
          <a:lstStyle/>
          <a:p>
            <a:pPr algn="ctr" defTabSz="932563"/>
            <a:r>
              <a:rPr lang="en-US" sz="2000" dirty="0">
                <a:solidFill>
                  <a:schemeClr val="tx2"/>
                </a:solidFill>
                <a:cs typeface="Segoe UI" panose="020B0502040204020203" pitchFamily="34" charset="0"/>
              </a:rPr>
              <a:t>CSP Indirect Reseller</a:t>
            </a:r>
          </a:p>
        </p:txBody>
      </p:sp>
      <p:sp>
        <p:nvSpPr>
          <p:cNvPr id="3" name="Rectangle 2"/>
          <p:cNvSpPr/>
          <p:nvPr/>
        </p:nvSpPr>
        <p:spPr>
          <a:xfrm>
            <a:off x="467182" y="6245163"/>
            <a:ext cx="38552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ea typeface="Segoe UI" pitchFamily="34" charset="0"/>
                <a:cs typeface="Segoe UI" pitchFamily="34" charset="0"/>
              </a:rPr>
              <a:t>Choose your path – </a:t>
            </a:r>
            <a:r>
              <a:rPr lang="en-US" sz="2000" dirty="0">
                <a:ea typeface="Segoe UI" pitchFamily="34" charset="0"/>
                <a:cs typeface="Segoe UI" pitchFamily="34" charset="0"/>
                <a:hlinkClick r:id="rId2"/>
              </a:rPr>
              <a:t>enroll</a:t>
            </a:r>
            <a:r>
              <a:rPr lang="en-US" sz="2000" dirty="0">
                <a:ea typeface="Segoe UI" pitchFamily="34" charset="0"/>
                <a:cs typeface="Segoe UI" pitchFamily="34" charset="0"/>
              </a:rPr>
              <a:t> today.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3209338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61FC3-6729-42DC-B683-AC90C5CF5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333" y="210821"/>
            <a:ext cx="11887878" cy="820092"/>
          </a:xfrm>
        </p:spPr>
        <p:txBody>
          <a:bodyPr/>
          <a:lstStyle/>
          <a:p>
            <a:r>
              <a:rPr lang="en-US" dirty="0"/>
              <a:t>Partner Center Portal</a:t>
            </a:r>
            <a:endParaRPr lang="en-IN" dirty="0"/>
          </a:p>
        </p:txBody>
      </p:sp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D7E90EEE-7EBF-4165-BE35-586458F99D80}"/>
              </a:ext>
            </a:extLst>
          </p:cNvPr>
          <p:cNvSpPr txBox="1">
            <a:spLocks/>
          </p:cNvSpPr>
          <p:nvPr/>
        </p:nvSpPr>
        <p:spPr>
          <a:xfrm>
            <a:off x="478679" y="1092284"/>
            <a:ext cx="11502523" cy="87893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00" kern="1200" spc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50938">
              <a:buNone/>
            </a:pPr>
            <a:r>
              <a:rPr lang="en-US" dirty="0">
                <a:solidFill>
                  <a:schemeClr val="tx2"/>
                </a:solidFill>
                <a:hlinkClick r:id="rId2"/>
              </a:rPr>
              <a:t>partnercenter.microsoft.com</a:t>
            </a:r>
            <a:endParaRPr lang="en-US" dirty="0">
              <a:solidFill>
                <a:schemeClr val="tx2"/>
              </a:solidFill>
            </a:endParaRPr>
          </a:p>
          <a:p>
            <a:pPr marL="0" indent="0" defTabSz="950938">
              <a:buNone/>
            </a:pPr>
            <a:r>
              <a:rPr lang="en-US" dirty="0">
                <a:solidFill>
                  <a:schemeClr val="tx2"/>
                </a:solidFill>
              </a:rPr>
              <a:t>Core of partner’s CSP business. Manage Azure customers in one place.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31BF252-4D86-421E-972D-33B08E99F4F3}"/>
              </a:ext>
            </a:extLst>
          </p:cNvPr>
          <p:cNvSpPr/>
          <p:nvPr/>
        </p:nvSpPr>
        <p:spPr bwMode="auto">
          <a:xfrm>
            <a:off x="478679" y="2743873"/>
            <a:ext cx="2808408" cy="1869175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71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  <a:t>Easy to Use web portal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C1B2A5E-23FC-4DE7-846E-75FB38912D31}"/>
              </a:ext>
            </a:extLst>
          </p:cNvPr>
          <p:cNvSpPr/>
          <p:nvPr/>
        </p:nvSpPr>
        <p:spPr bwMode="auto">
          <a:xfrm>
            <a:off x="3372475" y="2743873"/>
            <a:ext cx="2808408" cy="1869175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71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  <a:t>Provision Customers &amp; Subscriptions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3C251EF-3FF1-4763-BF08-DD2AA2CEF18D}"/>
              </a:ext>
            </a:extLst>
          </p:cNvPr>
          <p:cNvSpPr/>
          <p:nvPr/>
        </p:nvSpPr>
        <p:spPr bwMode="auto">
          <a:xfrm>
            <a:off x="6266272" y="2743873"/>
            <a:ext cx="2808408" cy="1869175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71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  <a:t>Admin-on-behalf-of customers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B93B7B4-6E4E-41C5-A799-690623A2A404}"/>
              </a:ext>
            </a:extLst>
          </p:cNvPr>
          <p:cNvSpPr/>
          <p:nvPr/>
        </p:nvSpPr>
        <p:spPr bwMode="auto">
          <a:xfrm>
            <a:off x="9160069" y="2743873"/>
            <a:ext cx="2808408" cy="1869175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71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  <a:t>Office 365, EMS, Dynamics 365, Azure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48C16BA-2BFC-4815-A828-0F535E9C3E29}"/>
              </a:ext>
            </a:extLst>
          </p:cNvPr>
          <p:cNvSpPr/>
          <p:nvPr/>
        </p:nvSpPr>
        <p:spPr bwMode="auto">
          <a:xfrm>
            <a:off x="478679" y="4688764"/>
            <a:ext cx="2808408" cy="1869175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71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  <a:t>Multi-channel &amp; </a:t>
            </a:r>
            <a:b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</a:br>
            <a: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  <a:t>Multi-partner capabilities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F5E8AA3-E10D-4D6A-825F-35BDC46E8E37}"/>
              </a:ext>
            </a:extLst>
          </p:cNvPr>
          <p:cNvSpPr/>
          <p:nvPr/>
        </p:nvSpPr>
        <p:spPr bwMode="auto">
          <a:xfrm>
            <a:off x="3372475" y="4688764"/>
            <a:ext cx="2808408" cy="1869175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71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  <a:t>Automated invoicing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E992BF8-A00D-4EEA-8CB0-A7E567A3DC86}"/>
              </a:ext>
            </a:extLst>
          </p:cNvPr>
          <p:cNvSpPr/>
          <p:nvPr/>
        </p:nvSpPr>
        <p:spPr bwMode="auto">
          <a:xfrm>
            <a:off x="6266272" y="4688764"/>
            <a:ext cx="2808408" cy="1869175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71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  <a:t>Rich set of APIs for integration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854D61F-70AE-427D-8880-A6F09EA88DE4}"/>
              </a:ext>
            </a:extLst>
          </p:cNvPr>
          <p:cNvSpPr/>
          <p:nvPr/>
        </p:nvSpPr>
        <p:spPr bwMode="auto">
          <a:xfrm>
            <a:off x="9160069" y="4688764"/>
            <a:ext cx="2808408" cy="1869175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84871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600" kern="0" dirty="0">
                <a:solidFill>
                  <a:schemeClr val="bg1"/>
                </a:solidFill>
                <a:latin typeface="Segoe UI Light"/>
                <a:ea typeface="Segoe UI" pitchFamily="34" charset="0"/>
                <a:cs typeface="Segoe UI" pitchFamily="34" charset="0"/>
              </a:rPr>
              <a:t>CSP Content &amp; Resources</a:t>
            </a:r>
          </a:p>
        </p:txBody>
      </p:sp>
      <p:sp>
        <p:nvSpPr>
          <p:cNvPr id="37" name="Freeform 14">
            <a:extLst>
              <a:ext uri="{FF2B5EF4-FFF2-40B4-BE49-F238E27FC236}">
                <a16:creationId xmlns:a16="http://schemas.microsoft.com/office/drawing/2014/main" id="{D0DFE656-980E-4D88-8565-83B1B1CF76FD}"/>
              </a:ext>
            </a:extLst>
          </p:cNvPr>
          <p:cNvSpPr>
            <a:spLocks noEditPoints="1"/>
          </p:cNvSpPr>
          <p:nvPr/>
        </p:nvSpPr>
        <p:spPr bwMode="black">
          <a:xfrm flipH="1">
            <a:off x="2692427" y="4039660"/>
            <a:ext cx="466387" cy="493574"/>
          </a:xfrm>
          <a:custGeom>
            <a:avLst/>
            <a:gdLst>
              <a:gd name="T0" fmla="*/ 0 w 383"/>
              <a:gd name="T1" fmla="*/ 378 h 405"/>
              <a:gd name="T2" fmla="*/ 0 w 383"/>
              <a:gd name="T3" fmla="*/ 163 h 405"/>
              <a:gd name="T4" fmla="*/ 39 w 383"/>
              <a:gd name="T5" fmla="*/ 163 h 405"/>
              <a:gd name="T6" fmla="*/ 39 w 383"/>
              <a:gd name="T7" fmla="*/ 378 h 405"/>
              <a:gd name="T8" fmla="*/ 0 w 383"/>
              <a:gd name="T9" fmla="*/ 378 h 405"/>
              <a:gd name="T10" fmla="*/ 357 w 383"/>
              <a:gd name="T11" fmla="*/ 158 h 405"/>
              <a:gd name="T12" fmla="*/ 263 w 383"/>
              <a:gd name="T13" fmla="*/ 156 h 405"/>
              <a:gd name="T14" fmla="*/ 286 w 383"/>
              <a:gd name="T15" fmla="*/ 97 h 405"/>
              <a:gd name="T16" fmla="*/ 260 w 383"/>
              <a:gd name="T17" fmla="*/ 0 h 405"/>
              <a:gd name="T18" fmla="*/ 233 w 383"/>
              <a:gd name="T19" fmla="*/ 26 h 405"/>
              <a:gd name="T20" fmla="*/ 131 w 383"/>
              <a:gd name="T21" fmla="*/ 145 h 405"/>
              <a:gd name="T22" fmla="*/ 59 w 383"/>
              <a:gd name="T23" fmla="*/ 185 h 405"/>
              <a:gd name="T24" fmla="*/ 59 w 383"/>
              <a:gd name="T25" fmla="*/ 364 h 405"/>
              <a:gd name="T26" fmla="*/ 162 w 383"/>
              <a:gd name="T27" fmla="*/ 405 h 405"/>
              <a:gd name="T28" fmla="*/ 276 w 383"/>
              <a:gd name="T29" fmla="*/ 403 h 405"/>
              <a:gd name="T30" fmla="*/ 305 w 383"/>
              <a:gd name="T31" fmla="*/ 377 h 405"/>
              <a:gd name="T32" fmla="*/ 291 w 383"/>
              <a:gd name="T33" fmla="*/ 351 h 405"/>
              <a:gd name="T34" fmla="*/ 291 w 383"/>
              <a:gd name="T35" fmla="*/ 351 h 405"/>
              <a:gd name="T36" fmla="*/ 290 w 383"/>
              <a:gd name="T37" fmla="*/ 351 h 405"/>
              <a:gd name="T38" fmla="*/ 286 w 383"/>
              <a:gd name="T39" fmla="*/ 346 h 405"/>
              <a:gd name="T40" fmla="*/ 291 w 383"/>
              <a:gd name="T41" fmla="*/ 340 h 405"/>
              <a:gd name="T42" fmla="*/ 302 w 383"/>
              <a:gd name="T43" fmla="*/ 340 h 405"/>
              <a:gd name="T44" fmla="*/ 331 w 383"/>
              <a:gd name="T45" fmla="*/ 314 h 405"/>
              <a:gd name="T46" fmla="*/ 317 w 383"/>
              <a:gd name="T47" fmla="*/ 288 h 405"/>
              <a:gd name="T48" fmla="*/ 317 w 383"/>
              <a:gd name="T49" fmla="*/ 288 h 405"/>
              <a:gd name="T50" fmla="*/ 316 w 383"/>
              <a:gd name="T51" fmla="*/ 287 h 405"/>
              <a:gd name="T52" fmla="*/ 312 w 383"/>
              <a:gd name="T53" fmla="*/ 282 h 405"/>
              <a:gd name="T54" fmla="*/ 317 w 383"/>
              <a:gd name="T55" fmla="*/ 277 h 405"/>
              <a:gd name="T56" fmla="*/ 328 w 383"/>
              <a:gd name="T57" fmla="*/ 276 h 405"/>
              <a:gd name="T58" fmla="*/ 357 w 383"/>
              <a:gd name="T59" fmla="*/ 250 h 405"/>
              <a:gd name="T60" fmla="*/ 343 w 383"/>
              <a:gd name="T61" fmla="*/ 225 h 405"/>
              <a:gd name="T62" fmla="*/ 343 w 383"/>
              <a:gd name="T63" fmla="*/ 225 h 405"/>
              <a:gd name="T64" fmla="*/ 342 w 383"/>
              <a:gd name="T65" fmla="*/ 224 h 405"/>
              <a:gd name="T66" fmla="*/ 338 w 383"/>
              <a:gd name="T67" fmla="*/ 219 h 405"/>
              <a:gd name="T68" fmla="*/ 343 w 383"/>
              <a:gd name="T69" fmla="*/ 213 h 405"/>
              <a:gd name="T70" fmla="*/ 354 w 383"/>
              <a:gd name="T71" fmla="*/ 213 h 405"/>
              <a:gd name="T72" fmla="*/ 383 w 383"/>
              <a:gd name="T73" fmla="*/ 187 h 405"/>
              <a:gd name="T74" fmla="*/ 357 w 383"/>
              <a:gd name="T75" fmla="*/ 158 h 4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83" h="405">
                <a:moveTo>
                  <a:pt x="0" y="378"/>
                </a:moveTo>
                <a:cubicBezTo>
                  <a:pt x="0" y="163"/>
                  <a:pt x="0" y="163"/>
                  <a:pt x="0" y="163"/>
                </a:cubicBezTo>
                <a:cubicBezTo>
                  <a:pt x="39" y="163"/>
                  <a:pt x="39" y="163"/>
                  <a:pt x="39" y="163"/>
                </a:cubicBezTo>
                <a:cubicBezTo>
                  <a:pt x="39" y="378"/>
                  <a:pt x="39" y="378"/>
                  <a:pt x="39" y="378"/>
                </a:cubicBezTo>
                <a:cubicBezTo>
                  <a:pt x="0" y="378"/>
                  <a:pt x="0" y="378"/>
                  <a:pt x="0" y="378"/>
                </a:cubicBezTo>
                <a:close/>
                <a:moveTo>
                  <a:pt x="357" y="158"/>
                </a:moveTo>
                <a:cubicBezTo>
                  <a:pt x="357" y="158"/>
                  <a:pt x="309" y="157"/>
                  <a:pt x="263" y="156"/>
                </a:cubicBezTo>
                <a:cubicBezTo>
                  <a:pt x="271" y="137"/>
                  <a:pt x="281" y="113"/>
                  <a:pt x="286" y="97"/>
                </a:cubicBezTo>
                <a:cubicBezTo>
                  <a:pt x="295" y="65"/>
                  <a:pt x="299" y="1"/>
                  <a:pt x="260" y="0"/>
                </a:cubicBezTo>
                <a:cubicBezTo>
                  <a:pt x="245" y="0"/>
                  <a:pt x="233" y="11"/>
                  <a:pt x="233" y="26"/>
                </a:cubicBezTo>
                <a:cubicBezTo>
                  <a:pt x="233" y="83"/>
                  <a:pt x="197" y="131"/>
                  <a:pt x="131" y="145"/>
                </a:cubicBezTo>
                <a:cubicBezTo>
                  <a:pt x="100" y="152"/>
                  <a:pt x="69" y="169"/>
                  <a:pt x="59" y="185"/>
                </a:cubicBezTo>
                <a:cubicBezTo>
                  <a:pt x="59" y="223"/>
                  <a:pt x="59" y="364"/>
                  <a:pt x="59" y="364"/>
                </a:cubicBezTo>
                <a:cubicBezTo>
                  <a:pt x="59" y="364"/>
                  <a:pt x="127" y="405"/>
                  <a:pt x="162" y="405"/>
                </a:cubicBezTo>
                <a:cubicBezTo>
                  <a:pt x="163" y="405"/>
                  <a:pt x="276" y="403"/>
                  <a:pt x="276" y="403"/>
                </a:cubicBezTo>
                <a:cubicBezTo>
                  <a:pt x="291" y="404"/>
                  <a:pt x="304" y="392"/>
                  <a:pt x="305" y="377"/>
                </a:cubicBezTo>
                <a:cubicBezTo>
                  <a:pt x="305" y="366"/>
                  <a:pt x="300" y="356"/>
                  <a:pt x="291" y="351"/>
                </a:cubicBezTo>
                <a:cubicBezTo>
                  <a:pt x="291" y="351"/>
                  <a:pt x="291" y="351"/>
                  <a:pt x="291" y="351"/>
                </a:cubicBezTo>
                <a:cubicBezTo>
                  <a:pt x="290" y="351"/>
                  <a:pt x="290" y="351"/>
                  <a:pt x="290" y="351"/>
                </a:cubicBezTo>
                <a:cubicBezTo>
                  <a:pt x="287" y="350"/>
                  <a:pt x="286" y="348"/>
                  <a:pt x="286" y="346"/>
                </a:cubicBezTo>
                <a:cubicBezTo>
                  <a:pt x="286" y="342"/>
                  <a:pt x="288" y="340"/>
                  <a:pt x="291" y="340"/>
                </a:cubicBezTo>
                <a:cubicBezTo>
                  <a:pt x="302" y="340"/>
                  <a:pt x="302" y="340"/>
                  <a:pt x="302" y="340"/>
                </a:cubicBezTo>
                <a:cubicBezTo>
                  <a:pt x="317" y="340"/>
                  <a:pt x="330" y="329"/>
                  <a:pt x="331" y="314"/>
                </a:cubicBezTo>
                <a:cubicBezTo>
                  <a:pt x="331" y="303"/>
                  <a:pt x="326" y="293"/>
                  <a:pt x="317" y="288"/>
                </a:cubicBezTo>
                <a:cubicBezTo>
                  <a:pt x="317" y="288"/>
                  <a:pt x="317" y="288"/>
                  <a:pt x="317" y="288"/>
                </a:cubicBezTo>
                <a:cubicBezTo>
                  <a:pt x="316" y="288"/>
                  <a:pt x="316" y="288"/>
                  <a:pt x="316" y="287"/>
                </a:cubicBezTo>
                <a:cubicBezTo>
                  <a:pt x="313" y="287"/>
                  <a:pt x="312" y="285"/>
                  <a:pt x="312" y="282"/>
                </a:cubicBezTo>
                <a:cubicBezTo>
                  <a:pt x="312" y="279"/>
                  <a:pt x="314" y="277"/>
                  <a:pt x="317" y="277"/>
                </a:cubicBezTo>
                <a:cubicBezTo>
                  <a:pt x="328" y="276"/>
                  <a:pt x="328" y="276"/>
                  <a:pt x="328" y="276"/>
                </a:cubicBezTo>
                <a:cubicBezTo>
                  <a:pt x="343" y="277"/>
                  <a:pt x="356" y="265"/>
                  <a:pt x="357" y="250"/>
                </a:cubicBezTo>
                <a:cubicBezTo>
                  <a:pt x="357" y="239"/>
                  <a:pt x="352" y="229"/>
                  <a:pt x="343" y="225"/>
                </a:cubicBezTo>
                <a:cubicBezTo>
                  <a:pt x="343" y="225"/>
                  <a:pt x="343" y="225"/>
                  <a:pt x="343" y="225"/>
                </a:cubicBezTo>
                <a:cubicBezTo>
                  <a:pt x="342" y="224"/>
                  <a:pt x="342" y="224"/>
                  <a:pt x="342" y="224"/>
                </a:cubicBezTo>
                <a:cubicBezTo>
                  <a:pt x="339" y="223"/>
                  <a:pt x="338" y="221"/>
                  <a:pt x="338" y="219"/>
                </a:cubicBezTo>
                <a:cubicBezTo>
                  <a:pt x="338" y="216"/>
                  <a:pt x="340" y="213"/>
                  <a:pt x="343" y="213"/>
                </a:cubicBezTo>
                <a:cubicBezTo>
                  <a:pt x="354" y="213"/>
                  <a:pt x="354" y="213"/>
                  <a:pt x="354" y="213"/>
                </a:cubicBezTo>
                <a:cubicBezTo>
                  <a:pt x="369" y="214"/>
                  <a:pt x="382" y="202"/>
                  <a:pt x="383" y="187"/>
                </a:cubicBezTo>
                <a:cubicBezTo>
                  <a:pt x="383" y="172"/>
                  <a:pt x="374" y="159"/>
                  <a:pt x="357" y="158"/>
                </a:cubicBezTo>
                <a:close/>
              </a:path>
            </a:pathLst>
          </a:custGeom>
          <a:solidFill>
            <a:srgbClr val="FFFFFF"/>
          </a:solidFill>
          <a:ln w="1079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vert="horz" wrap="square" lIns="83916" tIns="41958" rIns="83916" bIns="41958" numCol="1" rtlCol="0" anchor="ctr" anchorCtr="0" compatLnSpc="1">
            <a:prstTxWarp prst="textNoShape">
              <a:avLst/>
            </a:prstTxWarp>
          </a:bodyPr>
          <a:lstStyle/>
          <a:p>
            <a:pPr defTabSz="755191">
              <a:defRPr/>
            </a:pPr>
            <a:endParaRPr lang="en-US" sz="1836" kern="0" spc="-124" dirty="0">
              <a:solidFill>
                <a:sysClr val="windowText" lastClr="000000"/>
              </a:solidFill>
              <a:latin typeface="Segoe Light" pitchFamily="34" charset="0"/>
            </a:endParaRPr>
          </a:p>
        </p:txBody>
      </p:sp>
      <p:sp>
        <p:nvSpPr>
          <p:cNvPr id="38" name="Freeform 52">
            <a:extLst>
              <a:ext uri="{FF2B5EF4-FFF2-40B4-BE49-F238E27FC236}">
                <a16:creationId xmlns:a16="http://schemas.microsoft.com/office/drawing/2014/main" id="{FE7577BD-570A-431D-AF2C-8D85F52D4509}"/>
              </a:ext>
            </a:extLst>
          </p:cNvPr>
          <p:cNvSpPr/>
          <p:nvPr/>
        </p:nvSpPr>
        <p:spPr bwMode="auto">
          <a:xfrm>
            <a:off x="5683219" y="6001656"/>
            <a:ext cx="399622" cy="453341"/>
          </a:xfrm>
          <a:custGeom>
            <a:avLst/>
            <a:gdLst/>
            <a:ahLst/>
            <a:cxnLst/>
            <a:rect l="l" t="t" r="r" b="b"/>
            <a:pathLst>
              <a:path w="3911447" h="4437244">
                <a:moveTo>
                  <a:pt x="2118517" y="1334584"/>
                </a:moveTo>
                <a:lnTo>
                  <a:pt x="2351646" y="1334584"/>
                </a:lnTo>
                <a:lnTo>
                  <a:pt x="2351646" y="1523144"/>
                </a:lnTo>
                <a:cubicBezTo>
                  <a:pt x="2460211" y="1526001"/>
                  <a:pt x="2541349" y="1540857"/>
                  <a:pt x="2636200" y="1567713"/>
                </a:cubicBezTo>
                <a:lnTo>
                  <a:pt x="2636200" y="1920834"/>
                </a:lnTo>
                <a:cubicBezTo>
                  <a:pt x="2474496" y="1835125"/>
                  <a:pt x="2273365" y="1795698"/>
                  <a:pt x="2207654" y="1838553"/>
                </a:cubicBezTo>
                <a:cubicBezTo>
                  <a:pt x="2143087" y="1864266"/>
                  <a:pt x="2148801" y="1951689"/>
                  <a:pt x="2193941" y="1982544"/>
                </a:cubicBezTo>
                <a:cubicBezTo>
                  <a:pt x="2250509" y="2061968"/>
                  <a:pt x="2742480" y="2139677"/>
                  <a:pt x="2697911" y="2513940"/>
                </a:cubicBezTo>
                <a:cubicBezTo>
                  <a:pt x="2676198" y="2774496"/>
                  <a:pt x="2445355" y="2858490"/>
                  <a:pt x="2355074" y="2884203"/>
                </a:cubicBezTo>
                <a:lnTo>
                  <a:pt x="2355074" y="3103618"/>
                </a:lnTo>
                <a:lnTo>
                  <a:pt x="2121945" y="3103618"/>
                </a:lnTo>
                <a:lnTo>
                  <a:pt x="2121945" y="2911630"/>
                </a:lnTo>
                <a:cubicBezTo>
                  <a:pt x="1984239" y="2908202"/>
                  <a:pt x="1817392" y="2870490"/>
                  <a:pt x="1755110" y="2829349"/>
                </a:cubicBezTo>
                <a:lnTo>
                  <a:pt x="1755110" y="2462515"/>
                </a:lnTo>
                <a:cubicBezTo>
                  <a:pt x="1882531" y="2572222"/>
                  <a:pt x="2069949" y="2616791"/>
                  <a:pt x="2173371" y="2606506"/>
                </a:cubicBezTo>
                <a:cubicBezTo>
                  <a:pt x="2273936" y="2595650"/>
                  <a:pt x="2276793" y="2487085"/>
                  <a:pt x="2228225" y="2445373"/>
                </a:cubicBezTo>
                <a:cubicBezTo>
                  <a:pt x="2160800" y="2349950"/>
                  <a:pt x="1657972" y="2316238"/>
                  <a:pt x="1748253" y="1855695"/>
                </a:cubicBezTo>
                <a:cubicBezTo>
                  <a:pt x="1788822" y="1620852"/>
                  <a:pt x="2024808" y="1545428"/>
                  <a:pt x="2121945" y="1536857"/>
                </a:cubicBezTo>
                <a:close/>
                <a:moveTo>
                  <a:pt x="2218622" y="0"/>
                </a:moveTo>
                <a:cubicBezTo>
                  <a:pt x="2627497" y="0"/>
                  <a:pt x="3010537" y="110605"/>
                  <a:pt x="3338276" y="305539"/>
                </a:cubicBezTo>
                <a:lnTo>
                  <a:pt x="3497555" y="101671"/>
                </a:lnTo>
                <a:lnTo>
                  <a:pt x="3773280" y="994290"/>
                </a:lnTo>
                <a:lnTo>
                  <a:pt x="2844521" y="937517"/>
                </a:lnTo>
                <a:lnTo>
                  <a:pt x="3030164" y="699905"/>
                </a:lnTo>
                <a:lnTo>
                  <a:pt x="3013735" y="720897"/>
                </a:lnTo>
                <a:cubicBezTo>
                  <a:pt x="2776817" y="594118"/>
                  <a:pt x="2506071" y="522608"/>
                  <a:pt x="2218622" y="522608"/>
                </a:cubicBezTo>
                <a:cubicBezTo>
                  <a:pt x="1281939" y="522608"/>
                  <a:pt x="522608" y="1281939"/>
                  <a:pt x="522608" y="2218622"/>
                </a:cubicBezTo>
                <a:cubicBezTo>
                  <a:pt x="522608" y="3155305"/>
                  <a:pt x="1281939" y="3914636"/>
                  <a:pt x="2218622" y="3914636"/>
                </a:cubicBezTo>
                <a:cubicBezTo>
                  <a:pt x="2743841" y="3914636"/>
                  <a:pt x="3213298" y="3675896"/>
                  <a:pt x="3524229" y="3300878"/>
                </a:cubicBezTo>
                <a:lnTo>
                  <a:pt x="3911447" y="3650966"/>
                </a:lnTo>
                <a:cubicBezTo>
                  <a:pt x="3505378" y="4132223"/>
                  <a:pt x="2897621" y="4437244"/>
                  <a:pt x="2218622" y="4437244"/>
                </a:cubicBezTo>
                <a:cubicBezTo>
                  <a:pt x="993311" y="4437244"/>
                  <a:pt x="0" y="3443933"/>
                  <a:pt x="0" y="2218622"/>
                </a:cubicBezTo>
                <a:cubicBezTo>
                  <a:pt x="0" y="993311"/>
                  <a:pt x="993311" y="0"/>
                  <a:pt x="2218622" y="0"/>
                </a:cubicBezTo>
                <a:close/>
              </a:path>
            </a:pathLst>
          </a:custGeom>
          <a:solidFill>
            <a:srgbClr val="FFFFFF"/>
          </a:solidFill>
          <a:ln w="10795" cap="flat" cmpd="sng" algn="ctr">
            <a:noFill/>
            <a:prstDash val="solid"/>
          </a:ln>
          <a:effectLst/>
        </p:spPr>
        <p:txBody>
          <a:bodyPr rot="0" spcFirstLastPara="0" vert="horz" wrap="square" lIns="95089" tIns="95089" rIns="95089" bIns="95089" numCol="1" spcCol="0" rtlCol="0" fromWordArt="0" anchor="b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187">
              <a:defRPr/>
            </a:pPr>
            <a:endParaRPr lang="en-US" sz="1246" dirty="0">
              <a:solidFill>
                <a:srgbClr val="FFFFFF"/>
              </a:solidFill>
              <a:latin typeface="Segoe UI"/>
            </a:endParaRPr>
          </a:p>
        </p:txBody>
      </p:sp>
      <p:sp>
        <p:nvSpPr>
          <p:cNvPr id="39" name="Freeform 53">
            <a:extLst>
              <a:ext uri="{FF2B5EF4-FFF2-40B4-BE49-F238E27FC236}">
                <a16:creationId xmlns:a16="http://schemas.microsoft.com/office/drawing/2014/main" id="{47ADD2EA-F6FF-4679-8BAF-10B56C5100B9}"/>
              </a:ext>
            </a:extLst>
          </p:cNvPr>
          <p:cNvSpPr>
            <a:spLocks/>
          </p:cNvSpPr>
          <p:nvPr/>
        </p:nvSpPr>
        <p:spPr bwMode="auto">
          <a:xfrm>
            <a:off x="2564957" y="6093454"/>
            <a:ext cx="593857" cy="361542"/>
          </a:xfrm>
          <a:custGeom>
            <a:avLst/>
            <a:gdLst/>
            <a:ahLst/>
            <a:cxnLst/>
            <a:rect l="l" t="t" r="r" b="b"/>
            <a:pathLst>
              <a:path w="1822529" h="1109555">
                <a:moveTo>
                  <a:pt x="341442" y="686899"/>
                </a:moveTo>
                <a:cubicBezTo>
                  <a:pt x="376723" y="679869"/>
                  <a:pt x="419060" y="707989"/>
                  <a:pt x="433172" y="750169"/>
                </a:cubicBezTo>
                <a:cubicBezTo>
                  <a:pt x="440228" y="715019"/>
                  <a:pt x="482565" y="693929"/>
                  <a:pt x="517846" y="700959"/>
                </a:cubicBezTo>
                <a:cubicBezTo>
                  <a:pt x="553127" y="707989"/>
                  <a:pt x="581351" y="743139"/>
                  <a:pt x="581351" y="778289"/>
                </a:cubicBezTo>
                <a:cubicBezTo>
                  <a:pt x="581351" y="778283"/>
                  <a:pt x="581351" y="778218"/>
                  <a:pt x="581351" y="777410"/>
                </a:cubicBezTo>
                <a:lnTo>
                  <a:pt x="581351" y="771259"/>
                </a:lnTo>
                <a:cubicBezTo>
                  <a:pt x="588407" y="729079"/>
                  <a:pt x="630744" y="707989"/>
                  <a:pt x="673081" y="715019"/>
                </a:cubicBezTo>
                <a:cubicBezTo>
                  <a:pt x="715418" y="722049"/>
                  <a:pt x="743643" y="764229"/>
                  <a:pt x="729530" y="806408"/>
                </a:cubicBezTo>
                <a:cubicBezTo>
                  <a:pt x="729528" y="806422"/>
                  <a:pt x="729410" y="807248"/>
                  <a:pt x="722474" y="855618"/>
                </a:cubicBezTo>
                <a:cubicBezTo>
                  <a:pt x="736586" y="827498"/>
                  <a:pt x="771867" y="813438"/>
                  <a:pt x="807148" y="820468"/>
                </a:cubicBezTo>
                <a:cubicBezTo>
                  <a:pt x="842429" y="827498"/>
                  <a:pt x="870653" y="869678"/>
                  <a:pt x="863597" y="911858"/>
                </a:cubicBezTo>
                <a:cubicBezTo>
                  <a:pt x="863595" y="911868"/>
                  <a:pt x="863334" y="912973"/>
                  <a:pt x="835372" y="1031367"/>
                </a:cubicBezTo>
                <a:cubicBezTo>
                  <a:pt x="821260" y="1073546"/>
                  <a:pt x="785979" y="1094636"/>
                  <a:pt x="750699" y="1094636"/>
                </a:cubicBezTo>
                <a:lnTo>
                  <a:pt x="744602" y="1094636"/>
                </a:lnTo>
                <a:cubicBezTo>
                  <a:pt x="701306" y="1080576"/>
                  <a:pt x="680137" y="1045427"/>
                  <a:pt x="680137" y="1010277"/>
                </a:cubicBezTo>
                <a:cubicBezTo>
                  <a:pt x="666025" y="1031367"/>
                  <a:pt x="637800" y="1045427"/>
                  <a:pt x="609576" y="1045427"/>
                </a:cubicBezTo>
                <a:lnTo>
                  <a:pt x="603479" y="1045427"/>
                </a:lnTo>
                <a:cubicBezTo>
                  <a:pt x="560183" y="1031367"/>
                  <a:pt x="531958" y="989187"/>
                  <a:pt x="539014" y="954037"/>
                </a:cubicBezTo>
                <a:cubicBezTo>
                  <a:pt x="539018" y="954033"/>
                  <a:pt x="539072" y="953980"/>
                  <a:pt x="539896" y="953158"/>
                </a:cubicBezTo>
                <a:lnTo>
                  <a:pt x="546071" y="947007"/>
                </a:lnTo>
                <a:cubicBezTo>
                  <a:pt x="524902" y="968097"/>
                  <a:pt x="496678" y="982157"/>
                  <a:pt x="468453" y="982157"/>
                </a:cubicBezTo>
                <a:cubicBezTo>
                  <a:pt x="468446" y="982157"/>
                  <a:pt x="468376" y="982157"/>
                  <a:pt x="467571" y="982157"/>
                </a:cubicBezTo>
                <a:lnTo>
                  <a:pt x="461397" y="982157"/>
                </a:lnTo>
                <a:cubicBezTo>
                  <a:pt x="433172" y="975127"/>
                  <a:pt x="412004" y="954037"/>
                  <a:pt x="404948" y="925917"/>
                </a:cubicBezTo>
                <a:cubicBezTo>
                  <a:pt x="397892" y="932947"/>
                  <a:pt x="397892" y="932947"/>
                  <a:pt x="390835" y="932947"/>
                </a:cubicBezTo>
                <a:cubicBezTo>
                  <a:pt x="383779" y="932947"/>
                  <a:pt x="376723" y="932947"/>
                  <a:pt x="369667" y="932947"/>
                </a:cubicBezTo>
                <a:cubicBezTo>
                  <a:pt x="334386" y="932947"/>
                  <a:pt x="306162" y="904828"/>
                  <a:pt x="299106" y="876708"/>
                </a:cubicBezTo>
                <a:cubicBezTo>
                  <a:pt x="299102" y="876692"/>
                  <a:pt x="298837" y="875458"/>
                  <a:pt x="277937" y="778289"/>
                </a:cubicBezTo>
                <a:cubicBezTo>
                  <a:pt x="270881" y="736109"/>
                  <a:pt x="299106" y="700959"/>
                  <a:pt x="341442" y="686899"/>
                </a:cubicBezTo>
                <a:close/>
                <a:moveTo>
                  <a:pt x="362511" y="142762"/>
                </a:moveTo>
                <a:cubicBezTo>
                  <a:pt x="362554" y="142762"/>
                  <a:pt x="390795" y="142762"/>
                  <a:pt x="433141" y="142762"/>
                </a:cubicBezTo>
                <a:cubicBezTo>
                  <a:pt x="404889" y="170990"/>
                  <a:pt x="383700" y="206274"/>
                  <a:pt x="383700" y="241559"/>
                </a:cubicBezTo>
                <a:cubicBezTo>
                  <a:pt x="376637" y="276843"/>
                  <a:pt x="383700" y="305071"/>
                  <a:pt x="397826" y="333298"/>
                </a:cubicBezTo>
                <a:cubicBezTo>
                  <a:pt x="426078" y="382696"/>
                  <a:pt x="468457" y="410924"/>
                  <a:pt x="517898" y="410924"/>
                </a:cubicBezTo>
                <a:cubicBezTo>
                  <a:pt x="546150" y="417981"/>
                  <a:pt x="581465" y="410924"/>
                  <a:pt x="609717" y="396810"/>
                </a:cubicBezTo>
                <a:cubicBezTo>
                  <a:pt x="609726" y="396804"/>
                  <a:pt x="610149" y="396523"/>
                  <a:pt x="630907" y="382696"/>
                </a:cubicBezTo>
                <a:cubicBezTo>
                  <a:pt x="630927" y="382685"/>
                  <a:pt x="632883" y="381599"/>
                  <a:pt x="821609" y="276843"/>
                </a:cubicBezTo>
                <a:cubicBezTo>
                  <a:pt x="821623" y="276849"/>
                  <a:pt x="822935" y="277432"/>
                  <a:pt x="948744" y="333298"/>
                </a:cubicBezTo>
                <a:cubicBezTo>
                  <a:pt x="948758" y="333309"/>
                  <a:pt x="951606" y="335362"/>
                  <a:pt x="1506724" y="735540"/>
                </a:cubicBezTo>
                <a:cubicBezTo>
                  <a:pt x="1534976" y="756711"/>
                  <a:pt x="1542039" y="806109"/>
                  <a:pt x="1520850" y="841394"/>
                </a:cubicBezTo>
                <a:cubicBezTo>
                  <a:pt x="1506724" y="862564"/>
                  <a:pt x="1485535" y="876678"/>
                  <a:pt x="1457283" y="876678"/>
                </a:cubicBezTo>
                <a:cubicBezTo>
                  <a:pt x="1457268" y="876667"/>
                  <a:pt x="1455327" y="875252"/>
                  <a:pt x="1195950" y="686142"/>
                </a:cubicBezTo>
                <a:cubicBezTo>
                  <a:pt x="1188887" y="679085"/>
                  <a:pt x="1181824" y="686142"/>
                  <a:pt x="1174761" y="693199"/>
                </a:cubicBezTo>
                <a:cubicBezTo>
                  <a:pt x="1174761" y="700256"/>
                  <a:pt x="1174761" y="707313"/>
                  <a:pt x="1181824" y="714370"/>
                </a:cubicBezTo>
                <a:cubicBezTo>
                  <a:pt x="1181837" y="714379"/>
                  <a:pt x="1183505" y="715545"/>
                  <a:pt x="1393715" y="862564"/>
                </a:cubicBezTo>
                <a:cubicBezTo>
                  <a:pt x="1393715" y="883735"/>
                  <a:pt x="1393715" y="904906"/>
                  <a:pt x="1379589" y="926076"/>
                </a:cubicBezTo>
                <a:cubicBezTo>
                  <a:pt x="1365463" y="947247"/>
                  <a:pt x="1337211" y="961361"/>
                  <a:pt x="1316022" y="961361"/>
                </a:cubicBezTo>
                <a:cubicBezTo>
                  <a:pt x="1316007" y="961350"/>
                  <a:pt x="1314082" y="959908"/>
                  <a:pt x="1061752" y="770825"/>
                </a:cubicBezTo>
                <a:cubicBezTo>
                  <a:pt x="1054689" y="770825"/>
                  <a:pt x="1040563" y="770825"/>
                  <a:pt x="1040563" y="777882"/>
                </a:cubicBezTo>
                <a:cubicBezTo>
                  <a:pt x="1033500" y="784939"/>
                  <a:pt x="1033500" y="791995"/>
                  <a:pt x="1040563" y="799052"/>
                </a:cubicBezTo>
                <a:cubicBezTo>
                  <a:pt x="1040576" y="799061"/>
                  <a:pt x="1042204" y="800199"/>
                  <a:pt x="1252454" y="947247"/>
                </a:cubicBezTo>
                <a:cubicBezTo>
                  <a:pt x="1252454" y="968418"/>
                  <a:pt x="1252454" y="989588"/>
                  <a:pt x="1238328" y="1010759"/>
                </a:cubicBezTo>
                <a:cubicBezTo>
                  <a:pt x="1224202" y="1031930"/>
                  <a:pt x="1203013" y="1038986"/>
                  <a:pt x="1174761" y="1038986"/>
                </a:cubicBezTo>
                <a:cubicBezTo>
                  <a:pt x="1174742" y="1038973"/>
                  <a:pt x="1172878" y="1037684"/>
                  <a:pt x="991122" y="911962"/>
                </a:cubicBezTo>
                <a:cubicBezTo>
                  <a:pt x="984059" y="904906"/>
                  <a:pt x="976996" y="904906"/>
                  <a:pt x="969933" y="911962"/>
                </a:cubicBezTo>
                <a:cubicBezTo>
                  <a:pt x="969933" y="919019"/>
                  <a:pt x="969933" y="926076"/>
                  <a:pt x="976996" y="933133"/>
                </a:cubicBezTo>
                <a:cubicBezTo>
                  <a:pt x="977008" y="933143"/>
                  <a:pt x="978180" y="934021"/>
                  <a:pt x="1090004" y="1017816"/>
                </a:cubicBezTo>
                <a:cubicBezTo>
                  <a:pt x="1097067" y="1038986"/>
                  <a:pt x="1090004" y="1060157"/>
                  <a:pt x="1082941" y="1074271"/>
                </a:cubicBezTo>
                <a:cubicBezTo>
                  <a:pt x="1061752" y="1095441"/>
                  <a:pt x="1040563" y="1109555"/>
                  <a:pt x="1019374" y="1109555"/>
                </a:cubicBezTo>
                <a:cubicBezTo>
                  <a:pt x="1019361" y="1109546"/>
                  <a:pt x="1018089" y="1108628"/>
                  <a:pt x="892239" y="1017816"/>
                </a:cubicBezTo>
                <a:cubicBezTo>
                  <a:pt x="892243" y="1017797"/>
                  <a:pt x="892533" y="1016447"/>
                  <a:pt x="913428" y="919019"/>
                </a:cubicBezTo>
                <a:cubicBezTo>
                  <a:pt x="913428" y="918992"/>
                  <a:pt x="913428" y="911948"/>
                  <a:pt x="913428" y="904906"/>
                </a:cubicBezTo>
                <a:cubicBezTo>
                  <a:pt x="920491" y="841394"/>
                  <a:pt x="878113" y="784939"/>
                  <a:pt x="814546" y="770825"/>
                </a:cubicBezTo>
                <a:cubicBezTo>
                  <a:pt x="807483" y="763768"/>
                  <a:pt x="807483" y="763768"/>
                  <a:pt x="800420" y="763768"/>
                </a:cubicBezTo>
                <a:cubicBezTo>
                  <a:pt x="793357" y="763768"/>
                  <a:pt x="786294" y="763768"/>
                  <a:pt x="779230" y="763768"/>
                </a:cubicBezTo>
                <a:cubicBezTo>
                  <a:pt x="772167" y="714370"/>
                  <a:pt x="736852" y="679085"/>
                  <a:pt x="687411" y="664972"/>
                </a:cubicBezTo>
                <a:cubicBezTo>
                  <a:pt x="680357" y="664972"/>
                  <a:pt x="673304" y="664972"/>
                  <a:pt x="673285" y="664972"/>
                </a:cubicBezTo>
                <a:cubicBezTo>
                  <a:pt x="637970" y="657915"/>
                  <a:pt x="609717" y="664972"/>
                  <a:pt x="588528" y="679085"/>
                </a:cubicBezTo>
                <a:cubicBezTo>
                  <a:pt x="574402" y="664972"/>
                  <a:pt x="553213" y="650858"/>
                  <a:pt x="524961" y="650858"/>
                </a:cubicBezTo>
                <a:cubicBezTo>
                  <a:pt x="524931" y="650858"/>
                  <a:pt x="517917" y="650858"/>
                  <a:pt x="517898" y="650858"/>
                </a:cubicBezTo>
                <a:cubicBezTo>
                  <a:pt x="489646" y="643801"/>
                  <a:pt x="461394" y="650858"/>
                  <a:pt x="440204" y="664972"/>
                </a:cubicBezTo>
                <a:cubicBezTo>
                  <a:pt x="419015" y="650858"/>
                  <a:pt x="390763" y="636744"/>
                  <a:pt x="369574" y="636744"/>
                </a:cubicBezTo>
                <a:cubicBezTo>
                  <a:pt x="355448" y="636744"/>
                  <a:pt x="341322" y="636744"/>
                  <a:pt x="327196" y="636744"/>
                </a:cubicBezTo>
                <a:cubicBezTo>
                  <a:pt x="284817" y="650858"/>
                  <a:pt x="256565" y="672028"/>
                  <a:pt x="242439" y="707313"/>
                </a:cubicBezTo>
                <a:cubicBezTo>
                  <a:pt x="242430" y="707310"/>
                  <a:pt x="242003" y="707167"/>
                  <a:pt x="221250" y="700256"/>
                </a:cubicBezTo>
                <a:cubicBezTo>
                  <a:pt x="214188" y="425073"/>
                  <a:pt x="362473" y="142834"/>
                  <a:pt x="362511" y="142762"/>
                </a:cubicBezTo>
                <a:close/>
                <a:moveTo>
                  <a:pt x="1723364" y="112687"/>
                </a:moveTo>
                <a:cubicBezTo>
                  <a:pt x="1743550" y="115333"/>
                  <a:pt x="1760758" y="129886"/>
                  <a:pt x="1766052" y="156347"/>
                </a:cubicBezTo>
                <a:cubicBezTo>
                  <a:pt x="1766054" y="156361"/>
                  <a:pt x="1766355" y="158999"/>
                  <a:pt x="1822529" y="650276"/>
                </a:cubicBezTo>
                <a:cubicBezTo>
                  <a:pt x="1822529" y="678501"/>
                  <a:pt x="1801350" y="706725"/>
                  <a:pt x="1766052" y="706725"/>
                </a:cubicBezTo>
                <a:cubicBezTo>
                  <a:pt x="1766043" y="706725"/>
                  <a:pt x="1765216" y="706725"/>
                  <a:pt x="1688397" y="706725"/>
                </a:cubicBezTo>
                <a:cubicBezTo>
                  <a:pt x="1709572" y="332816"/>
                  <a:pt x="1533148" y="156409"/>
                  <a:pt x="1533086" y="156347"/>
                </a:cubicBezTo>
                <a:cubicBezTo>
                  <a:pt x="1533096" y="156345"/>
                  <a:pt x="1534390" y="156021"/>
                  <a:pt x="1702516" y="114010"/>
                </a:cubicBezTo>
                <a:cubicBezTo>
                  <a:pt x="1709576" y="112246"/>
                  <a:pt x="1716635" y="111805"/>
                  <a:pt x="1723364" y="112687"/>
                </a:cubicBezTo>
                <a:close/>
                <a:moveTo>
                  <a:pt x="216121" y="52882"/>
                </a:moveTo>
                <a:cubicBezTo>
                  <a:pt x="222948" y="53102"/>
                  <a:pt x="229996" y="54864"/>
                  <a:pt x="237043" y="58387"/>
                </a:cubicBezTo>
                <a:cubicBezTo>
                  <a:pt x="237043" y="58387"/>
                  <a:pt x="237043" y="58387"/>
                  <a:pt x="321609" y="107717"/>
                </a:cubicBezTo>
                <a:cubicBezTo>
                  <a:pt x="321609" y="107717"/>
                  <a:pt x="159524" y="410746"/>
                  <a:pt x="173618" y="706726"/>
                </a:cubicBezTo>
                <a:cubicBezTo>
                  <a:pt x="173618" y="706726"/>
                  <a:pt x="173618" y="706726"/>
                  <a:pt x="39721" y="678538"/>
                </a:cubicBezTo>
                <a:cubicBezTo>
                  <a:pt x="11533" y="678538"/>
                  <a:pt x="-9609" y="650349"/>
                  <a:pt x="4485" y="615113"/>
                </a:cubicBezTo>
                <a:cubicBezTo>
                  <a:pt x="4485" y="615113"/>
                  <a:pt x="4485" y="615113"/>
                  <a:pt x="166571" y="86576"/>
                </a:cubicBezTo>
                <a:cubicBezTo>
                  <a:pt x="177142" y="65434"/>
                  <a:pt x="195640" y="52221"/>
                  <a:pt x="216121" y="52882"/>
                </a:cubicBezTo>
                <a:close/>
                <a:moveTo>
                  <a:pt x="811860" y="637"/>
                </a:moveTo>
                <a:cubicBezTo>
                  <a:pt x="827743" y="-1131"/>
                  <a:pt x="843626" y="637"/>
                  <a:pt x="857745" y="7709"/>
                </a:cubicBezTo>
                <a:cubicBezTo>
                  <a:pt x="857763" y="7717"/>
                  <a:pt x="860458" y="8948"/>
                  <a:pt x="1260115" y="191579"/>
                </a:cubicBezTo>
                <a:cubicBezTo>
                  <a:pt x="1281293" y="205723"/>
                  <a:pt x="1302470" y="212795"/>
                  <a:pt x="1316589" y="212795"/>
                </a:cubicBezTo>
                <a:cubicBezTo>
                  <a:pt x="1358938" y="226937"/>
                  <a:pt x="1507151" y="198657"/>
                  <a:pt x="1507185" y="198651"/>
                </a:cubicBezTo>
                <a:cubicBezTo>
                  <a:pt x="1507263" y="198732"/>
                  <a:pt x="1655423" y="354319"/>
                  <a:pt x="1641309" y="679541"/>
                </a:cubicBezTo>
                <a:cubicBezTo>
                  <a:pt x="1641290" y="679545"/>
                  <a:pt x="1639948" y="679833"/>
                  <a:pt x="1542481" y="700757"/>
                </a:cubicBezTo>
                <a:cubicBezTo>
                  <a:pt x="1542454" y="700730"/>
                  <a:pt x="1535433" y="693697"/>
                  <a:pt x="1535422" y="693685"/>
                </a:cubicBezTo>
                <a:cubicBezTo>
                  <a:pt x="1535404" y="693673"/>
                  <a:pt x="1532978" y="691937"/>
                  <a:pt x="1189524" y="446168"/>
                </a:cubicBezTo>
                <a:cubicBezTo>
                  <a:pt x="1189512" y="446159"/>
                  <a:pt x="1187911" y="444983"/>
                  <a:pt x="977750" y="290586"/>
                </a:cubicBezTo>
                <a:cubicBezTo>
                  <a:pt x="977733" y="290578"/>
                  <a:pt x="976153" y="289858"/>
                  <a:pt x="822449" y="219867"/>
                </a:cubicBezTo>
                <a:cubicBezTo>
                  <a:pt x="822435" y="219874"/>
                  <a:pt x="820645" y="220824"/>
                  <a:pt x="582438" y="347161"/>
                </a:cubicBezTo>
                <a:cubicBezTo>
                  <a:pt x="568320" y="361305"/>
                  <a:pt x="547143" y="361305"/>
                  <a:pt x="525965" y="361305"/>
                </a:cubicBezTo>
                <a:cubicBezTo>
                  <a:pt x="490669" y="361305"/>
                  <a:pt x="462433" y="340089"/>
                  <a:pt x="448315" y="311802"/>
                </a:cubicBezTo>
                <a:cubicBezTo>
                  <a:pt x="420078" y="262298"/>
                  <a:pt x="434196" y="198651"/>
                  <a:pt x="483610" y="170363"/>
                </a:cubicBezTo>
                <a:cubicBezTo>
                  <a:pt x="483624" y="170356"/>
                  <a:pt x="484873" y="169694"/>
                  <a:pt x="603616" y="106715"/>
                </a:cubicBezTo>
                <a:cubicBezTo>
                  <a:pt x="603633" y="106706"/>
                  <a:pt x="605286" y="105770"/>
                  <a:pt x="765976" y="14781"/>
                </a:cubicBezTo>
                <a:cubicBezTo>
                  <a:pt x="780094" y="7709"/>
                  <a:pt x="795977" y="2405"/>
                  <a:pt x="811860" y="637"/>
                </a:cubicBezTo>
                <a:close/>
              </a:path>
            </a:pathLst>
          </a:custGeom>
          <a:solidFill>
            <a:srgbClr val="FFFFFF"/>
          </a:solidFill>
          <a:ln w="10795" cap="flat" cmpd="sng" algn="ctr">
            <a:noFill/>
            <a:prstDash val="solid"/>
          </a:ln>
          <a:effectLst/>
        </p:spPr>
        <p:txBody>
          <a:bodyPr vert="horz" wrap="square" lIns="93234" tIns="46616" rIns="93234" bIns="4661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187">
              <a:defRPr/>
            </a:pPr>
            <a:endParaRPr lang="en-US" sz="1632" dirty="0">
              <a:ln>
                <a:solidFill>
                  <a:srgbClr val="00188F">
                    <a:alpha val="0"/>
                  </a:srgbClr>
                </a:solidFill>
              </a:ln>
              <a:solidFill>
                <a:srgbClr val="FFFFFF"/>
              </a:solidFill>
              <a:latin typeface="Segoe UI"/>
            </a:endParaRP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E840BDE-A0E6-4D07-B70D-89C2A87887E3}"/>
              </a:ext>
            </a:extLst>
          </p:cNvPr>
          <p:cNvGrpSpPr/>
          <p:nvPr/>
        </p:nvGrpSpPr>
        <p:grpSpPr>
          <a:xfrm>
            <a:off x="8441394" y="4029685"/>
            <a:ext cx="520486" cy="513523"/>
            <a:chOff x="584201" y="3491841"/>
            <a:chExt cx="850900" cy="839518"/>
          </a:xfrm>
          <a:solidFill>
            <a:srgbClr val="FFFFFF"/>
          </a:solidFill>
        </p:grpSpPr>
        <p:sp>
          <p:nvSpPr>
            <p:cNvPr id="41" name="Oval 502">
              <a:extLst>
                <a:ext uri="{FF2B5EF4-FFF2-40B4-BE49-F238E27FC236}">
                  <a16:creationId xmlns:a16="http://schemas.microsoft.com/office/drawing/2014/main" id="{A3F053F6-B2F0-4D71-82B0-E903750E17D2}"/>
                </a:ext>
              </a:extLst>
            </p:cNvPr>
            <p:cNvSpPr/>
            <p:nvPr/>
          </p:nvSpPr>
          <p:spPr bwMode="auto">
            <a:xfrm>
              <a:off x="847729" y="3681334"/>
              <a:ext cx="323845" cy="393700"/>
            </a:xfrm>
            <a:custGeom>
              <a:avLst/>
              <a:gdLst/>
              <a:ahLst/>
              <a:cxnLst/>
              <a:rect l="l" t="t" r="r" b="b"/>
              <a:pathLst>
                <a:path w="716749" h="871362">
                  <a:moveTo>
                    <a:pt x="257122" y="499120"/>
                  </a:moveTo>
                  <a:cubicBezTo>
                    <a:pt x="264799" y="497298"/>
                    <a:pt x="329443" y="557407"/>
                    <a:pt x="356917" y="556496"/>
                  </a:cubicBezTo>
                  <a:cubicBezTo>
                    <a:pt x="430854" y="553308"/>
                    <a:pt x="464793" y="497754"/>
                    <a:pt x="472065" y="500486"/>
                  </a:cubicBezTo>
                  <a:cubicBezTo>
                    <a:pt x="479560" y="502709"/>
                    <a:pt x="493602" y="563094"/>
                    <a:pt x="509922" y="569637"/>
                  </a:cubicBezTo>
                  <a:lnTo>
                    <a:pt x="511216" y="570724"/>
                  </a:lnTo>
                  <a:cubicBezTo>
                    <a:pt x="537268" y="577651"/>
                    <a:pt x="593709" y="598027"/>
                    <a:pt x="634175" y="619705"/>
                  </a:cubicBezTo>
                  <a:lnTo>
                    <a:pt x="633245" y="620073"/>
                  </a:lnTo>
                  <a:cubicBezTo>
                    <a:pt x="666648" y="634645"/>
                    <a:pt x="699453" y="652545"/>
                    <a:pt x="707810" y="666146"/>
                  </a:cubicBezTo>
                  <a:cubicBezTo>
                    <a:pt x="725866" y="695289"/>
                    <a:pt x="721997" y="769969"/>
                    <a:pt x="644614" y="863319"/>
                  </a:cubicBezTo>
                  <a:cubicBezTo>
                    <a:pt x="636445" y="809586"/>
                    <a:pt x="615745" y="811011"/>
                    <a:pt x="605858" y="805091"/>
                  </a:cubicBezTo>
                  <a:cubicBezTo>
                    <a:pt x="618755" y="831047"/>
                    <a:pt x="608931" y="836453"/>
                    <a:pt x="609361" y="866051"/>
                  </a:cubicBezTo>
                  <a:cubicBezTo>
                    <a:pt x="578994" y="868349"/>
                    <a:pt x="246530" y="870038"/>
                    <a:pt x="197152" y="871278"/>
                  </a:cubicBezTo>
                  <a:cubicBezTo>
                    <a:pt x="197145" y="871307"/>
                    <a:pt x="197135" y="871334"/>
                    <a:pt x="197125" y="871362"/>
                  </a:cubicBezTo>
                  <a:lnTo>
                    <a:pt x="196057" y="871299"/>
                  </a:lnTo>
                  <a:lnTo>
                    <a:pt x="192768" y="871362"/>
                  </a:lnTo>
                  <a:cubicBezTo>
                    <a:pt x="192638" y="871303"/>
                    <a:pt x="192508" y="871243"/>
                    <a:pt x="192433" y="871084"/>
                  </a:cubicBezTo>
                  <a:cubicBezTo>
                    <a:pt x="165787" y="869971"/>
                    <a:pt x="137155" y="868303"/>
                    <a:pt x="107388" y="866051"/>
                  </a:cubicBezTo>
                  <a:cubicBezTo>
                    <a:pt x="107817" y="836453"/>
                    <a:pt x="102756" y="828665"/>
                    <a:pt x="115653" y="802709"/>
                  </a:cubicBezTo>
                  <a:cubicBezTo>
                    <a:pt x="105766" y="808629"/>
                    <a:pt x="80304" y="809586"/>
                    <a:pt x="72135" y="863319"/>
                  </a:cubicBezTo>
                  <a:cubicBezTo>
                    <a:pt x="-5248" y="769969"/>
                    <a:pt x="-9117" y="695289"/>
                    <a:pt x="8939" y="666146"/>
                  </a:cubicBezTo>
                  <a:cubicBezTo>
                    <a:pt x="21048" y="646437"/>
                    <a:pt x="84495" y="617701"/>
                    <a:pt x="126514" y="602728"/>
                  </a:cubicBezTo>
                  <a:lnTo>
                    <a:pt x="189649" y="578809"/>
                  </a:lnTo>
                  <a:cubicBezTo>
                    <a:pt x="199346" y="580630"/>
                    <a:pt x="259142" y="648935"/>
                    <a:pt x="348432" y="647569"/>
                  </a:cubicBezTo>
                  <a:cubicBezTo>
                    <a:pt x="392274" y="646882"/>
                    <a:pt x="418782" y="634129"/>
                    <a:pt x="434280" y="621574"/>
                  </a:cubicBezTo>
                  <a:lnTo>
                    <a:pt x="447663" y="603030"/>
                  </a:lnTo>
                  <a:cubicBezTo>
                    <a:pt x="437487" y="611334"/>
                    <a:pt x="411701" y="623772"/>
                    <a:pt x="353281" y="622524"/>
                  </a:cubicBezTo>
                  <a:cubicBezTo>
                    <a:pt x="293081" y="621613"/>
                    <a:pt x="230052" y="568791"/>
                    <a:pt x="228840" y="558317"/>
                  </a:cubicBezTo>
                  <a:cubicBezTo>
                    <a:pt x="227628" y="547388"/>
                    <a:pt x="249042" y="500486"/>
                    <a:pt x="257122" y="499120"/>
                  </a:cubicBezTo>
                  <a:close/>
                  <a:moveTo>
                    <a:pt x="349093" y="167"/>
                  </a:moveTo>
                  <a:cubicBezTo>
                    <a:pt x="388971" y="2218"/>
                    <a:pt x="446942" y="21312"/>
                    <a:pt x="475948" y="42250"/>
                  </a:cubicBezTo>
                  <a:cubicBezTo>
                    <a:pt x="504955" y="63189"/>
                    <a:pt x="524347" y="113952"/>
                    <a:pt x="523135" y="125796"/>
                  </a:cubicBezTo>
                  <a:cubicBezTo>
                    <a:pt x="521923" y="137186"/>
                    <a:pt x="520758" y="171360"/>
                    <a:pt x="517697" y="186030"/>
                  </a:cubicBezTo>
                  <a:cubicBezTo>
                    <a:pt x="514637" y="200701"/>
                    <a:pt x="506925" y="202430"/>
                    <a:pt x="504770" y="213819"/>
                  </a:cubicBezTo>
                  <a:cubicBezTo>
                    <a:pt x="509213" y="224750"/>
                    <a:pt x="504772" y="254352"/>
                    <a:pt x="504770" y="254364"/>
                  </a:cubicBezTo>
                  <a:cubicBezTo>
                    <a:pt x="504804" y="254367"/>
                    <a:pt x="523353" y="255743"/>
                    <a:pt x="523353" y="269398"/>
                  </a:cubicBezTo>
                  <a:cubicBezTo>
                    <a:pt x="523353" y="283062"/>
                    <a:pt x="503565" y="358204"/>
                    <a:pt x="503558" y="358232"/>
                  </a:cubicBezTo>
                  <a:cubicBezTo>
                    <a:pt x="503541" y="358261"/>
                    <a:pt x="498296" y="367342"/>
                    <a:pt x="492246" y="365977"/>
                  </a:cubicBezTo>
                  <a:cubicBezTo>
                    <a:pt x="485783" y="421555"/>
                    <a:pt x="463563" y="456178"/>
                    <a:pt x="444576" y="473034"/>
                  </a:cubicBezTo>
                  <a:cubicBezTo>
                    <a:pt x="425993" y="489434"/>
                    <a:pt x="382766" y="522690"/>
                    <a:pt x="356911" y="522690"/>
                  </a:cubicBezTo>
                  <a:cubicBezTo>
                    <a:pt x="331056" y="522690"/>
                    <a:pt x="267630" y="469845"/>
                    <a:pt x="262783" y="460734"/>
                  </a:cubicBezTo>
                  <a:cubicBezTo>
                    <a:pt x="257531" y="451623"/>
                    <a:pt x="222788" y="411077"/>
                    <a:pt x="221576" y="361421"/>
                  </a:cubicBezTo>
                  <a:cubicBezTo>
                    <a:pt x="204608" y="360054"/>
                    <a:pt x="194913" y="309943"/>
                    <a:pt x="188449" y="283520"/>
                  </a:cubicBezTo>
                  <a:cubicBezTo>
                    <a:pt x="183199" y="261207"/>
                    <a:pt x="201363" y="261653"/>
                    <a:pt x="201376" y="261653"/>
                  </a:cubicBezTo>
                  <a:cubicBezTo>
                    <a:pt x="201356" y="261599"/>
                    <a:pt x="175925" y="191494"/>
                    <a:pt x="173905" y="181930"/>
                  </a:cubicBezTo>
                  <a:cubicBezTo>
                    <a:pt x="172289" y="172819"/>
                    <a:pt x="155322" y="11550"/>
                    <a:pt x="283790" y="17472"/>
                  </a:cubicBezTo>
                  <a:cubicBezTo>
                    <a:pt x="302575" y="4488"/>
                    <a:pt x="325167" y="-1064"/>
                    <a:pt x="349093" y="167"/>
                  </a:cubicBezTo>
                  <a:close/>
                </a:path>
              </a:pathLst>
            </a:custGeom>
            <a:grpFill/>
            <a:ln w="10795" cap="flat" cmpd="sng" algn="ctr">
              <a:noFill/>
              <a:prstDash val="solid"/>
            </a:ln>
            <a:effectLst/>
          </p:spPr>
          <p:txBody>
            <a:bodyPr rtlCol="0" anchor="ctr"/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914187">
                <a:defRPr/>
              </a:pPr>
              <a:endParaRPr lang="en-US" sz="1836" dirty="0">
                <a:solidFill>
                  <a:srgbClr val="FFFFFF"/>
                </a:solidFill>
                <a:latin typeface="Segoe UI"/>
              </a:endParaRPr>
            </a:p>
          </p:txBody>
        </p:sp>
        <p:sp>
          <p:nvSpPr>
            <p:cNvPr id="42" name="Freeform 56">
              <a:extLst>
                <a:ext uri="{FF2B5EF4-FFF2-40B4-BE49-F238E27FC236}">
                  <a16:creationId xmlns:a16="http://schemas.microsoft.com/office/drawing/2014/main" id="{AA7A6450-AF90-48CC-9551-687EF34D55E9}"/>
                </a:ext>
              </a:extLst>
            </p:cNvPr>
            <p:cNvSpPr/>
            <p:nvPr/>
          </p:nvSpPr>
          <p:spPr bwMode="auto">
            <a:xfrm>
              <a:off x="584201" y="3491841"/>
              <a:ext cx="850900" cy="839518"/>
            </a:xfrm>
            <a:custGeom>
              <a:avLst/>
              <a:gdLst/>
              <a:ahLst/>
              <a:cxnLst/>
              <a:rect l="l" t="t" r="r" b="b"/>
              <a:pathLst>
                <a:path w="4302474" h="4244921">
                  <a:moveTo>
                    <a:pt x="662474" y="3031306"/>
                  </a:moveTo>
                  <a:lnTo>
                    <a:pt x="1339698" y="3086511"/>
                  </a:lnTo>
                  <a:lnTo>
                    <a:pt x="1189316" y="3212867"/>
                  </a:lnTo>
                  <a:cubicBezTo>
                    <a:pt x="1361738" y="3339494"/>
                    <a:pt x="1899676" y="3610086"/>
                    <a:pt x="2421111" y="3521876"/>
                  </a:cubicBezTo>
                  <a:lnTo>
                    <a:pt x="2206882" y="3794685"/>
                  </a:lnTo>
                  <a:lnTo>
                    <a:pt x="2512604" y="4104137"/>
                  </a:lnTo>
                  <a:cubicBezTo>
                    <a:pt x="1778146" y="4225364"/>
                    <a:pt x="1188060" y="3987486"/>
                    <a:pt x="709988" y="3532493"/>
                  </a:cubicBezTo>
                  <a:lnTo>
                    <a:pt x="551662" y="3684753"/>
                  </a:lnTo>
                  <a:close/>
                  <a:moveTo>
                    <a:pt x="3525512" y="2472932"/>
                  </a:moveTo>
                  <a:lnTo>
                    <a:pt x="3736350" y="2855417"/>
                  </a:lnTo>
                  <a:lnTo>
                    <a:pt x="4067130" y="2735505"/>
                  </a:lnTo>
                  <a:cubicBezTo>
                    <a:pt x="3910343" y="3276383"/>
                    <a:pt x="3434822" y="3814468"/>
                    <a:pt x="2761327" y="4046261"/>
                  </a:cubicBezTo>
                  <a:lnTo>
                    <a:pt x="2775115" y="4244921"/>
                  </a:lnTo>
                  <a:lnTo>
                    <a:pt x="2336714" y="3800527"/>
                  </a:lnTo>
                  <a:lnTo>
                    <a:pt x="2699735" y="3292318"/>
                  </a:lnTo>
                  <a:lnTo>
                    <a:pt x="2716265" y="3448052"/>
                  </a:lnTo>
                  <a:cubicBezTo>
                    <a:pt x="2913217" y="3364543"/>
                    <a:pt x="3450254" y="3000009"/>
                    <a:pt x="3525512" y="2472932"/>
                  </a:cubicBezTo>
                  <a:close/>
                  <a:moveTo>
                    <a:pt x="647776" y="1318635"/>
                  </a:moveTo>
                  <a:lnTo>
                    <a:pt x="912024" y="1889568"/>
                  </a:lnTo>
                  <a:lnTo>
                    <a:pt x="724354" y="1824308"/>
                  </a:lnTo>
                  <a:cubicBezTo>
                    <a:pt x="680520" y="2033694"/>
                    <a:pt x="670035" y="2536527"/>
                    <a:pt x="988263" y="2969836"/>
                  </a:cubicBezTo>
                  <a:lnTo>
                    <a:pt x="578667" y="2940790"/>
                  </a:lnTo>
                  <a:lnTo>
                    <a:pt x="519757" y="3323386"/>
                  </a:lnTo>
                  <a:cubicBezTo>
                    <a:pt x="142529" y="2837302"/>
                    <a:pt x="74113" y="2104852"/>
                    <a:pt x="196686" y="1642899"/>
                  </a:cubicBezTo>
                  <a:lnTo>
                    <a:pt x="0" y="1594841"/>
                  </a:lnTo>
                  <a:close/>
                  <a:moveTo>
                    <a:pt x="3620260" y="730478"/>
                  </a:moveTo>
                  <a:cubicBezTo>
                    <a:pt x="4033733" y="1098029"/>
                    <a:pt x="4275138" y="1844086"/>
                    <a:pt x="4120540" y="2491437"/>
                  </a:cubicBezTo>
                  <a:lnTo>
                    <a:pt x="4302474" y="2563960"/>
                  </a:lnTo>
                  <a:lnTo>
                    <a:pt x="3798677" y="2749109"/>
                  </a:lnTo>
                  <a:lnTo>
                    <a:pt x="3472387" y="2208919"/>
                  </a:lnTo>
                  <a:lnTo>
                    <a:pt x="3585155" y="2254985"/>
                  </a:lnTo>
                  <a:cubicBezTo>
                    <a:pt x="3611001" y="1852129"/>
                    <a:pt x="3432844" y="1328610"/>
                    <a:pt x="3114005" y="1104075"/>
                  </a:cubicBezTo>
                  <a:lnTo>
                    <a:pt x="3585698" y="1050994"/>
                  </a:lnTo>
                  <a:close/>
                  <a:moveTo>
                    <a:pt x="1892533" y="133349"/>
                  </a:moveTo>
                  <a:cubicBezTo>
                    <a:pt x="2384988" y="60439"/>
                    <a:pt x="2955319" y="178992"/>
                    <a:pt x="3438386" y="560947"/>
                  </a:cubicBezTo>
                  <a:lnTo>
                    <a:pt x="3550393" y="467694"/>
                  </a:lnTo>
                  <a:lnTo>
                    <a:pt x="3502246" y="970368"/>
                  </a:lnTo>
                  <a:cubicBezTo>
                    <a:pt x="3271583" y="1000546"/>
                    <a:pt x="3040920" y="1015483"/>
                    <a:pt x="2810256" y="1038041"/>
                  </a:cubicBezTo>
                  <a:lnTo>
                    <a:pt x="2933313" y="934789"/>
                  </a:lnTo>
                  <a:cubicBezTo>
                    <a:pt x="2656424" y="758977"/>
                    <a:pt x="2363689" y="669355"/>
                    <a:pt x="1969181" y="705095"/>
                  </a:cubicBezTo>
                  <a:lnTo>
                    <a:pt x="2154737" y="335131"/>
                  </a:lnTo>
                  <a:close/>
                  <a:moveTo>
                    <a:pt x="1460851" y="0"/>
                  </a:moveTo>
                  <a:cubicBezTo>
                    <a:pt x="1609533" y="83809"/>
                    <a:pt x="1867446" y="214583"/>
                    <a:pt x="2054478" y="354019"/>
                  </a:cubicBezTo>
                  <a:lnTo>
                    <a:pt x="1741070" y="954311"/>
                  </a:lnTo>
                  <a:lnTo>
                    <a:pt x="1656922" y="757789"/>
                  </a:lnTo>
                  <a:cubicBezTo>
                    <a:pt x="1340856" y="892862"/>
                    <a:pt x="931601" y="1317770"/>
                    <a:pt x="856671" y="1587702"/>
                  </a:cubicBezTo>
                  <a:lnTo>
                    <a:pt x="694928" y="1212887"/>
                  </a:lnTo>
                  <a:lnTo>
                    <a:pt x="269556" y="1396576"/>
                  </a:lnTo>
                  <a:cubicBezTo>
                    <a:pt x="520909" y="684763"/>
                    <a:pt x="1206237" y="294700"/>
                    <a:pt x="1528653" y="200296"/>
                  </a:cubicBezTo>
                  <a:close/>
                </a:path>
              </a:pathLst>
            </a:custGeom>
            <a:grpFill/>
            <a:ln w="127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3234" tIns="46616" rIns="93234" bIns="46616" numCol="1" rtlCol="0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239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836" dirty="0">
                <a:solidFill>
                  <a:srgbClr val="FFFFFF"/>
                </a:solidFill>
                <a:latin typeface="Segoe UI"/>
              </a:endParaRPr>
            </a:p>
          </p:txBody>
        </p:sp>
      </p:grpSp>
      <p:sp>
        <p:nvSpPr>
          <p:cNvPr id="43" name="Freeform 57">
            <a:extLst>
              <a:ext uri="{FF2B5EF4-FFF2-40B4-BE49-F238E27FC236}">
                <a16:creationId xmlns:a16="http://schemas.microsoft.com/office/drawing/2014/main" id="{12214BD6-11D5-4D29-84D5-7B78C4BA936C}"/>
              </a:ext>
            </a:extLst>
          </p:cNvPr>
          <p:cNvSpPr>
            <a:spLocks noEditPoints="1"/>
          </p:cNvSpPr>
          <p:nvPr/>
        </p:nvSpPr>
        <p:spPr bwMode="auto">
          <a:xfrm>
            <a:off x="8519533" y="6013389"/>
            <a:ext cx="442348" cy="444244"/>
          </a:xfrm>
          <a:custGeom>
            <a:avLst/>
            <a:gdLst>
              <a:gd name="T0" fmla="*/ 468 w 468"/>
              <a:gd name="T1" fmla="*/ 192 h 468"/>
              <a:gd name="T2" fmla="*/ 406 w 468"/>
              <a:gd name="T3" fmla="*/ 175 h 468"/>
              <a:gd name="T4" fmla="*/ 398 w 468"/>
              <a:gd name="T5" fmla="*/ 156 h 468"/>
              <a:gd name="T6" fmla="*/ 431 w 468"/>
              <a:gd name="T7" fmla="*/ 100 h 468"/>
              <a:gd name="T8" fmla="*/ 322 w 468"/>
              <a:gd name="T9" fmla="*/ 76 h 468"/>
              <a:gd name="T10" fmla="*/ 303 w 468"/>
              <a:gd name="T11" fmla="*/ 67 h 468"/>
              <a:gd name="T12" fmla="*/ 284 w 468"/>
              <a:gd name="T13" fmla="*/ 61 h 468"/>
              <a:gd name="T14" fmla="*/ 192 w 468"/>
              <a:gd name="T15" fmla="*/ 0 h 468"/>
              <a:gd name="T16" fmla="*/ 175 w 468"/>
              <a:gd name="T17" fmla="*/ 64 h 468"/>
              <a:gd name="T18" fmla="*/ 156 w 468"/>
              <a:gd name="T19" fmla="*/ 72 h 468"/>
              <a:gd name="T20" fmla="*/ 100 w 468"/>
              <a:gd name="T21" fmla="*/ 39 h 468"/>
              <a:gd name="T22" fmla="*/ 77 w 468"/>
              <a:gd name="T23" fmla="*/ 146 h 468"/>
              <a:gd name="T24" fmla="*/ 67 w 468"/>
              <a:gd name="T25" fmla="*/ 165 h 468"/>
              <a:gd name="T26" fmla="*/ 61 w 468"/>
              <a:gd name="T27" fmla="*/ 184 h 468"/>
              <a:gd name="T28" fmla="*/ 0 w 468"/>
              <a:gd name="T29" fmla="*/ 278 h 468"/>
              <a:gd name="T30" fmla="*/ 64 w 468"/>
              <a:gd name="T31" fmla="*/ 293 h 468"/>
              <a:gd name="T32" fmla="*/ 72 w 468"/>
              <a:gd name="T33" fmla="*/ 312 h 468"/>
              <a:gd name="T34" fmla="*/ 39 w 468"/>
              <a:gd name="T35" fmla="*/ 370 h 468"/>
              <a:gd name="T36" fmla="*/ 147 w 468"/>
              <a:gd name="T37" fmla="*/ 393 h 468"/>
              <a:gd name="T38" fmla="*/ 166 w 468"/>
              <a:gd name="T39" fmla="*/ 401 h 468"/>
              <a:gd name="T40" fmla="*/ 184 w 468"/>
              <a:gd name="T41" fmla="*/ 409 h 468"/>
              <a:gd name="T42" fmla="*/ 278 w 468"/>
              <a:gd name="T43" fmla="*/ 468 h 468"/>
              <a:gd name="T44" fmla="*/ 294 w 468"/>
              <a:gd name="T45" fmla="*/ 404 h 468"/>
              <a:gd name="T46" fmla="*/ 312 w 468"/>
              <a:gd name="T47" fmla="*/ 396 h 468"/>
              <a:gd name="T48" fmla="*/ 370 w 468"/>
              <a:gd name="T49" fmla="*/ 431 h 468"/>
              <a:gd name="T50" fmla="*/ 393 w 468"/>
              <a:gd name="T51" fmla="*/ 321 h 468"/>
              <a:gd name="T52" fmla="*/ 401 w 468"/>
              <a:gd name="T53" fmla="*/ 303 h 468"/>
              <a:gd name="T54" fmla="*/ 409 w 468"/>
              <a:gd name="T55" fmla="*/ 284 h 468"/>
              <a:gd name="T56" fmla="*/ 468 w 468"/>
              <a:gd name="T57" fmla="*/ 278 h 468"/>
              <a:gd name="T58" fmla="*/ 325 w 468"/>
              <a:gd name="T59" fmla="*/ 243 h 468"/>
              <a:gd name="T60" fmla="*/ 320 w 468"/>
              <a:gd name="T61" fmla="*/ 260 h 468"/>
              <a:gd name="T62" fmla="*/ 314 w 468"/>
              <a:gd name="T63" fmla="*/ 278 h 468"/>
              <a:gd name="T64" fmla="*/ 304 w 468"/>
              <a:gd name="T65" fmla="*/ 292 h 468"/>
              <a:gd name="T66" fmla="*/ 292 w 468"/>
              <a:gd name="T67" fmla="*/ 304 h 468"/>
              <a:gd name="T68" fmla="*/ 278 w 468"/>
              <a:gd name="T69" fmla="*/ 314 h 468"/>
              <a:gd name="T70" fmla="*/ 261 w 468"/>
              <a:gd name="T71" fmla="*/ 320 h 468"/>
              <a:gd name="T72" fmla="*/ 244 w 468"/>
              <a:gd name="T73" fmla="*/ 325 h 468"/>
              <a:gd name="T74" fmla="*/ 225 w 468"/>
              <a:gd name="T75" fmla="*/ 325 h 468"/>
              <a:gd name="T76" fmla="*/ 208 w 468"/>
              <a:gd name="T77" fmla="*/ 320 h 468"/>
              <a:gd name="T78" fmla="*/ 191 w 468"/>
              <a:gd name="T79" fmla="*/ 314 h 468"/>
              <a:gd name="T80" fmla="*/ 176 w 468"/>
              <a:gd name="T81" fmla="*/ 304 h 468"/>
              <a:gd name="T82" fmla="*/ 164 w 468"/>
              <a:gd name="T83" fmla="*/ 292 h 468"/>
              <a:gd name="T84" fmla="*/ 155 w 468"/>
              <a:gd name="T85" fmla="*/ 278 h 468"/>
              <a:gd name="T86" fmla="*/ 148 w 468"/>
              <a:gd name="T87" fmla="*/ 260 h 468"/>
              <a:gd name="T88" fmla="*/ 144 w 468"/>
              <a:gd name="T89" fmla="*/ 243 h 468"/>
              <a:gd name="T90" fmla="*/ 144 w 468"/>
              <a:gd name="T91" fmla="*/ 225 h 468"/>
              <a:gd name="T92" fmla="*/ 148 w 468"/>
              <a:gd name="T93" fmla="*/ 207 h 468"/>
              <a:gd name="T94" fmla="*/ 155 w 468"/>
              <a:gd name="T95" fmla="*/ 190 h 468"/>
              <a:gd name="T96" fmla="*/ 164 w 468"/>
              <a:gd name="T97" fmla="*/ 176 h 468"/>
              <a:gd name="T98" fmla="*/ 176 w 468"/>
              <a:gd name="T99" fmla="*/ 164 h 468"/>
              <a:gd name="T100" fmla="*/ 191 w 468"/>
              <a:gd name="T101" fmla="*/ 154 h 468"/>
              <a:gd name="T102" fmla="*/ 208 w 468"/>
              <a:gd name="T103" fmla="*/ 148 h 468"/>
              <a:gd name="T104" fmla="*/ 225 w 468"/>
              <a:gd name="T105" fmla="*/ 143 h 468"/>
              <a:gd name="T106" fmla="*/ 244 w 468"/>
              <a:gd name="T107" fmla="*/ 143 h 468"/>
              <a:gd name="T108" fmla="*/ 261 w 468"/>
              <a:gd name="T109" fmla="*/ 148 h 468"/>
              <a:gd name="T110" fmla="*/ 278 w 468"/>
              <a:gd name="T111" fmla="*/ 154 h 468"/>
              <a:gd name="T112" fmla="*/ 292 w 468"/>
              <a:gd name="T113" fmla="*/ 164 h 468"/>
              <a:gd name="T114" fmla="*/ 304 w 468"/>
              <a:gd name="T115" fmla="*/ 176 h 468"/>
              <a:gd name="T116" fmla="*/ 314 w 468"/>
              <a:gd name="T117" fmla="*/ 190 h 468"/>
              <a:gd name="T118" fmla="*/ 320 w 468"/>
              <a:gd name="T119" fmla="*/ 207 h 468"/>
              <a:gd name="T120" fmla="*/ 325 w 468"/>
              <a:gd name="T121" fmla="*/ 225 h 468"/>
              <a:gd name="T122" fmla="*/ 325 w 468"/>
              <a:gd name="T123" fmla="*/ 234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68" h="468">
                <a:moveTo>
                  <a:pt x="468" y="278"/>
                </a:moveTo>
                <a:lnTo>
                  <a:pt x="468" y="192"/>
                </a:lnTo>
                <a:lnTo>
                  <a:pt x="409" y="184"/>
                </a:lnTo>
                <a:lnTo>
                  <a:pt x="406" y="175"/>
                </a:lnTo>
                <a:lnTo>
                  <a:pt x="401" y="165"/>
                </a:lnTo>
                <a:lnTo>
                  <a:pt x="398" y="156"/>
                </a:lnTo>
                <a:lnTo>
                  <a:pt x="393" y="146"/>
                </a:lnTo>
                <a:lnTo>
                  <a:pt x="431" y="100"/>
                </a:lnTo>
                <a:lnTo>
                  <a:pt x="370" y="39"/>
                </a:lnTo>
                <a:lnTo>
                  <a:pt x="322" y="76"/>
                </a:lnTo>
                <a:lnTo>
                  <a:pt x="312" y="72"/>
                </a:lnTo>
                <a:lnTo>
                  <a:pt x="303" y="67"/>
                </a:lnTo>
                <a:lnTo>
                  <a:pt x="294" y="64"/>
                </a:lnTo>
                <a:lnTo>
                  <a:pt x="284" y="61"/>
                </a:lnTo>
                <a:lnTo>
                  <a:pt x="278" y="0"/>
                </a:lnTo>
                <a:lnTo>
                  <a:pt x="192" y="0"/>
                </a:lnTo>
                <a:lnTo>
                  <a:pt x="184" y="61"/>
                </a:lnTo>
                <a:lnTo>
                  <a:pt x="175" y="64"/>
                </a:lnTo>
                <a:lnTo>
                  <a:pt x="166" y="67"/>
                </a:lnTo>
                <a:lnTo>
                  <a:pt x="156" y="72"/>
                </a:lnTo>
                <a:lnTo>
                  <a:pt x="147" y="76"/>
                </a:lnTo>
                <a:lnTo>
                  <a:pt x="100" y="39"/>
                </a:lnTo>
                <a:lnTo>
                  <a:pt x="39" y="100"/>
                </a:lnTo>
                <a:lnTo>
                  <a:pt x="77" y="146"/>
                </a:lnTo>
                <a:lnTo>
                  <a:pt x="72" y="156"/>
                </a:lnTo>
                <a:lnTo>
                  <a:pt x="67" y="165"/>
                </a:lnTo>
                <a:lnTo>
                  <a:pt x="64" y="175"/>
                </a:lnTo>
                <a:lnTo>
                  <a:pt x="61" y="184"/>
                </a:lnTo>
                <a:lnTo>
                  <a:pt x="0" y="192"/>
                </a:lnTo>
                <a:lnTo>
                  <a:pt x="0" y="278"/>
                </a:lnTo>
                <a:lnTo>
                  <a:pt x="61" y="284"/>
                </a:lnTo>
                <a:lnTo>
                  <a:pt x="64" y="293"/>
                </a:lnTo>
                <a:lnTo>
                  <a:pt x="67" y="303"/>
                </a:lnTo>
                <a:lnTo>
                  <a:pt x="72" y="312"/>
                </a:lnTo>
                <a:lnTo>
                  <a:pt x="77" y="321"/>
                </a:lnTo>
                <a:lnTo>
                  <a:pt x="39" y="370"/>
                </a:lnTo>
                <a:lnTo>
                  <a:pt x="100" y="431"/>
                </a:lnTo>
                <a:lnTo>
                  <a:pt x="147" y="393"/>
                </a:lnTo>
                <a:lnTo>
                  <a:pt x="156" y="396"/>
                </a:lnTo>
                <a:lnTo>
                  <a:pt x="166" y="401"/>
                </a:lnTo>
                <a:lnTo>
                  <a:pt x="175" y="404"/>
                </a:lnTo>
                <a:lnTo>
                  <a:pt x="184" y="409"/>
                </a:lnTo>
                <a:lnTo>
                  <a:pt x="192" y="468"/>
                </a:lnTo>
                <a:lnTo>
                  <a:pt x="278" y="468"/>
                </a:lnTo>
                <a:lnTo>
                  <a:pt x="284" y="409"/>
                </a:lnTo>
                <a:lnTo>
                  <a:pt x="294" y="404"/>
                </a:lnTo>
                <a:lnTo>
                  <a:pt x="303" y="401"/>
                </a:lnTo>
                <a:lnTo>
                  <a:pt x="312" y="396"/>
                </a:lnTo>
                <a:lnTo>
                  <a:pt x="322" y="393"/>
                </a:lnTo>
                <a:lnTo>
                  <a:pt x="370" y="431"/>
                </a:lnTo>
                <a:lnTo>
                  <a:pt x="431" y="370"/>
                </a:lnTo>
                <a:lnTo>
                  <a:pt x="393" y="321"/>
                </a:lnTo>
                <a:lnTo>
                  <a:pt x="398" y="312"/>
                </a:lnTo>
                <a:lnTo>
                  <a:pt x="401" y="303"/>
                </a:lnTo>
                <a:lnTo>
                  <a:pt x="406" y="293"/>
                </a:lnTo>
                <a:lnTo>
                  <a:pt x="409" y="284"/>
                </a:lnTo>
                <a:lnTo>
                  <a:pt x="468" y="278"/>
                </a:lnTo>
                <a:lnTo>
                  <a:pt x="468" y="278"/>
                </a:lnTo>
                <a:close/>
                <a:moveTo>
                  <a:pt x="325" y="234"/>
                </a:moveTo>
                <a:lnTo>
                  <a:pt x="325" y="243"/>
                </a:lnTo>
                <a:lnTo>
                  <a:pt x="323" y="253"/>
                </a:lnTo>
                <a:lnTo>
                  <a:pt x="320" y="260"/>
                </a:lnTo>
                <a:lnTo>
                  <a:pt x="317" y="270"/>
                </a:lnTo>
                <a:lnTo>
                  <a:pt x="314" y="278"/>
                </a:lnTo>
                <a:lnTo>
                  <a:pt x="309" y="284"/>
                </a:lnTo>
                <a:lnTo>
                  <a:pt x="304" y="292"/>
                </a:lnTo>
                <a:lnTo>
                  <a:pt x="298" y="298"/>
                </a:lnTo>
                <a:lnTo>
                  <a:pt x="292" y="304"/>
                </a:lnTo>
                <a:lnTo>
                  <a:pt x="284" y="309"/>
                </a:lnTo>
                <a:lnTo>
                  <a:pt x="278" y="314"/>
                </a:lnTo>
                <a:lnTo>
                  <a:pt x="270" y="317"/>
                </a:lnTo>
                <a:lnTo>
                  <a:pt x="261" y="320"/>
                </a:lnTo>
                <a:lnTo>
                  <a:pt x="253" y="323"/>
                </a:lnTo>
                <a:lnTo>
                  <a:pt x="244" y="325"/>
                </a:lnTo>
                <a:lnTo>
                  <a:pt x="234" y="325"/>
                </a:lnTo>
                <a:lnTo>
                  <a:pt x="225" y="325"/>
                </a:lnTo>
                <a:lnTo>
                  <a:pt x="215" y="323"/>
                </a:lnTo>
                <a:lnTo>
                  <a:pt x="208" y="320"/>
                </a:lnTo>
                <a:lnTo>
                  <a:pt x="198" y="317"/>
                </a:lnTo>
                <a:lnTo>
                  <a:pt x="191" y="314"/>
                </a:lnTo>
                <a:lnTo>
                  <a:pt x="184" y="309"/>
                </a:lnTo>
                <a:lnTo>
                  <a:pt x="176" y="304"/>
                </a:lnTo>
                <a:lnTo>
                  <a:pt x="170" y="298"/>
                </a:lnTo>
                <a:lnTo>
                  <a:pt x="164" y="292"/>
                </a:lnTo>
                <a:lnTo>
                  <a:pt x="159" y="284"/>
                </a:lnTo>
                <a:lnTo>
                  <a:pt x="155" y="278"/>
                </a:lnTo>
                <a:lnTo>
                  <a:pt x="152" y="270"/>
                </a:lnTo>
                <a:lnTo>
                  <a:pt x="148" y="260"/>
                </a:lnTo>
                <a:lnTo>
                  <a:pt x="145" y="253"/>
                </a:lnTo>
                <a:lnTo>
                  <a:pt x="144" y="243"/>
                </a:lnTo>
                <a:lnTo>
                  <a:pt x="144" y="234"/>
                </a:lnTo>
                <a:lnTo>
                  <a:pt x="144" y="225"/>
                </a:lnTo>
                <a:lnTo>
                  <a:pt x="145" y="215"/>
                </a:lnTo>
                <a:lnTo>
                  <a:pt x="148" y="207"/>
                </a:lnTo>
                <a:lnTo>
                  <a:pt x="152" y="198"/>
                </a:lnTo>
                <a:lnTo>
                  <a:pt x="155" y="190"/>
                </a:lnTo>
                <a:lnTo>
                  <a:pt x="159" y="184"/>
                </a:lnTo>
                <a:lnTo>
                  <a:pt x="164" y="176"/>
                </a:lnTo>
                <a:lnTo>
                  <a:pt x="170" y="170"/>
                </a:lnTo>
                <a:lnTo>
                  <a:pt x="176" y="164"/>
                </a:lnTo>
                <a:lnTo>
                  <a:pt x="184" y="159"/>
                </a:lnTo>
                <a:lnTo>
                  <a:pt x="191" y="154"/>
                </a:lnTo>
                <a:lnTo>
                  <a:pt x="198" y="151"/>
                </a:lnTo>
                <a:lnTo>
                  <a:pt x="208" y="148"/>
                </a:lnTo>
                <a:lnTo>
                  <a:pt x="215" y="145"/>
                </a:lnTo>
                <a:lnTo>
                  <a:pt x="225" y="143"/>
                </a:lnTo>
                <a:lnTo>
                  <a:pt x="234" y="143"/>
                </a:lnTo>
                <a:lnTo>
                  <a:pt x="244" y="143"/>
                </a:lnTo>
                <a:lnTo>
                  <a:pt x="253" y="145"/>
                </a:lnTo>
                <a:lnTo>
                  <a:pt x="261" y="148"/>
                </a:lnTo>
                <a:lnTo>
                  <a:pt x="270" y="151"/>
                </a:lnTo>
                <a:lnTo>
                  <a:pt x="278" y="154"/>
                </a:lnTo>
                <a:lnTo>
                  <a:pt x="284" y="159"/>
                </a:lnTo>
                <a:lnTo>
                  <a:pt x="292" y="164"/>
                </a:lnTo>
                <a:lnTo>
                  <a:pt x="298" y="170"/>
                </a:lnTo>
                <a:lnTo>
                  <a:pt x="304" y="176"/>
                </a:lnTo>
                <a:lnTo>
                  <a:pt x="309" y="184"/>
                </a:lnTo>
                <a:lnTo>
                  <a:pt x="314" y="190"/>
                </a:lnTo>
                <a:lnTo>
                  <a:pt x="317" y="198"/>
                </a:lnTo>
                <a:lnTo>
                  <a:pt x="320" y="207"/>
                </a:lnTo>
                <a:lnTo>
                  <a:pt x="323" y="215"/>
                </a:lnTo>
                <a:lnTo>
                  <a:pt x="325" y="225"/>
                </a:lnTo>
                <a:lnTo>
                  <a:pt x="325" y="234"/>
                </a:lnTo>
                <a:lnTo>
                  <a:pt x="325" y="234"/>
                </a:lnTo>
                <a:close/>
              </a:path>
            </a:pathLst>
          </a:custGeom>
          <a:solidFill>
            <a:srgbClr val="FFFFFF"/>
          </a:solidFill>
          <a:ln w="9525">
            <a:noFill/>
            <a:round/>
            <a:headEnd/>
            <a:tailEnd/>
          </a:ln>
          <a:extLst/>
        </p:spPr>
        <p:txBody>
          <a:bodyPr vert="horz" wrap="square" lIns="93209" tIns="46606" rIns="93209" bIns="46606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31959">
              <a:defRPr/>
            </a:pPr>
            <a:endParaRPr lang="en-US" sz="1835" dirty="0">
              <a:solidFill>
                <a:srgbClr val="FFFFFF"/>
              </a:solidFill>
              <a:latin typeface="Segoe UI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C04564E-E8CE-4783-859D-08183A004339}"/>
              </a:ext>
            </a:extLst>
          </p:cNvPr>
          <p:cNvGrpSpPr/>
          <p:nvPr/>
        </p:nvGrpSpPr>
        <p:grpSpPr>
          <a:xfrm>
            <a:off x="5820503" y="4057201"/>
            <a:ext cx="287432" cy="454236"/>
            <a:chOff x="5462846" y="3510375"/>
            <a:chExt cx="281862" cy="445434"/>
          </a:xfrm>
          <a:solidFill>
            <a:srgbClr val="FFFFFF"/>
          </a:solidFill>
        </p:grpSpPr>
        <p:sp>
          <p:nvSpPr>
            <p:cNvPr id="45" name="Freeform 60">
              <a:extLst>
                <a:ext uri="{FF2B5EF4-FFF2-40B4-BE49-F238E27FC236}">
                  <a16:creationId xmlns:a16="http://schemas.microsoft.com/office/drawing/2014/main" id="{548FAA0C-C0F3-4565-BC3D-0C01EA52CD0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6234" y="3510375"/>
              <a:ext cx="158474" cy="443325"/>
            </a:xfrm>
            <a:custGeom>
              <a:avLst/>
              <a:gdLst>
                <a:gd name="T0" fmla="*/ 315 w 317"/>
                <a:gd name="T1" fmla="*/ 139 h 886"/>
                <a:gd name="T2" fmla="*/ 310 w 317"/>
                <a:gd name="T3" fmla="*/ 113 h 886"/>
                <a:gd name="T4" fmla="*/ 302 w 317"/>
                <a:gd name="T5" fmla="*/ 88 h 886"/>
                <a:gd name="T6" fmla="*/ 290 w 317"/>
                <a:gd name="T7" fmla="*/ 66 h 886"/>
                <a:gd name="T8" fmla="*/ 274 w 317"/>
                <a:gd name="T9" fmla="*/ 45 h 886"/>
                <a:gd name="T10" fmla="*/ 256 w 317"/>
                <a:gd name="T11" fmla="*/ 28 h 886"/>
                <a:gd name="T12" fmla="*/ 235 w 317"/>
                <a:gd name="T13" fmla="*/ 14 h 886"/>
                <a:gd name="T14" fmla="*/ 212 w 317"/>
                <a:gd name="T15" fmla="*/ 3 h 886"/>
                <a:gd name="T16" fmla="*/ 200 w 317"/>
                <a:gd name="T17" fmla="*/ 141 h 886"/>
                <a:gd name="T18" fmla="*/ 140 w 317"/>
                <a:gd name="T19" fmla="*/ 164 h 886"/>
                <a:gd name="T20" fmla="*/ 117 w 317"/>
                <a:gd name="T21" fmla="*/ 0 h 886"/>
                <a:gd name="T22" fmla="*/ 92 w 317"/>
                <a:gd name="T23" fmla="*/ 10 h 886"/>
                <a:gd name="T24" fmla="*/ 70 w 317"/>
                <a:gd name="T25" fmla="*/ 20 h 886"/>
                <a:gd name="T26" fmla="*/ 50 w 317"/>
                <a:gd name="T27" fmla="*/ 38 h 886"/>
                <a:gd name="T28" fmla="*/ 33 w 317"/>
                <a:gd name="T29" fmla="*/ 55 h 886"/>
                <a:gd name="T30" fmla="*/ 19 w 317"/>
                <a:gd name="T31" fmla="*/ 77 h 886"/>
                <a:gd name="T32" fmla="*/ 9 w 317"/>
                <a:gd name="T33" fmla="*/ 100 h 886"/>
                <a:gd name="T34" fmla="*/ 1 w 317"/>
                <a:gd name="T35" fmla="*/ 125 h 886"/>
                <a:gd name="T36" fmla="*/ 0 w 317"/>
                <a:gd name="T37" fmla="*/ 153 h 886"/>
                <a:gd name="T38" fmla="*/ 0 w 317"/>
                <a:gd name="T39" fmla="*/ 155 h 886"/>
                <a:gd name="T40" fmla="*/ 0 w 317"/>
                <a:gd name="T41" fmla="*/ 169 h 886"/>
                <a:gd name="T42" fmla="*/ 4 w 317"/>
                <a:gd name="T43" fmla="*/ 191 h 886"/>
                <a:gd name="T44" fmla="*/ 11 w 317"/>
                <a:gd name="T45" fmla="*/ 213 h 886"/>
                <a:gd name="T46" fmla="*/ 20 w 317"/>
                <a:gd name="T47" fmla="*/ 233 h 886"/>
                <a:gd name="T48" fmla="*/ 33 w 317"/>
                <a:gd name="T49" fmla="*/ 250 h 886"/>
                <a:gd name="T50" fmla="*/ 48 w 317"/>
                <a:gd name="T51" fmla="*/ 267 h 886"/>
                <a:gd name="T52" fmla="*/ 64 w 317"/>
                <a:gd name="T53" fmla="*/ 281 h 886"/>
                <a:gd name="T54" fmla="*/ 84 w 317"/>
                <a:gd name="T55" fmla="*/ 292 h 886"/>
                <a:gd name="T56" fmla="*/ 93 w 317"/>
                <a:gd name="T57" fmla="*/ 825 h 886"/>
                <a:gd name="T58" fmla="*/ 95 w 317"/>
                <a:gd name="T59" fmla="*/ 837 h 886"/>
                <a:gd name="T60" fmla="*/ 98 w 317"/>
                <a:gd name="T61" fmla="*/ 848 h 886"/>
                <a:gd name="T62" fmla="*/ 104 w 317"/>
                <a:gd name="T63" fmla="*/ 859 h 886"/>
                <a:gd name="T64" fmla="*/ 114 w 317"/>
                <a:gd name="T65" fmla="*/ 868 h 886"/>
                <a:gd name="T66" fmla="*/ 123 w 317"/>
                <a:gd name="T67" fmla="*/ 875 h 886"/>
                <a:gd name="T68" fmla="*/ 134 w 317"/>
                <a:gd name="T69" fmla="*/ 881 h 886"/>
                <a:gd name="T70" fmla="*/ 145 w 317"/>
                <a:gd name="T71" fmla="*/ 884 h 886"/>
                <a:gd name="T72" fmla="*/ 159 w 317"/>
                <a:gd name="T73" fmla="*/ 886 h 886"/>
                <a:gd name="T74" fmla="*/ 170 w 317"/>
                <a:gd name="T75" fmla="*/ 884 h 886"/>
                <a:gd name="T76" fmla="*/ 182 w 317"/>
                <a:gd name="T77" fmla="*/ 881 h 886"/>
                <a:gd name="T78" fmla="*/ 193 w 317"/>
                <a:gd name="T79" fmla="*/ 875 h 886"/>
                <a:gd name="T80" fmla="*/ 203 w 317"/>
                <a:gd name="T81" fmla="*/ 868 h 886"/>
                <a:gd name="T82" fmla="*/ 210 w 317"/>
                <a:gd name="T83" fmla="*/ 859 h 886"/>
                <a:gd name="T84" fmla="*/ 217 w 317"/>
                <a:gd name="T85" fmla="*/ 848 h 886"/>
                <a:gd name="T86" fmla="*/ 221 w 317"/>
                <a:gd name="T87" fmla="*/ 837 h 886"/>
                <a:gd name="T88" fmla="*/ 223 w 317"/>
                <a:gd name="T89" fmla="*/ 825 h 886"/>
                <a:gd name="T90" fmla="*/ 232 w 317"/>
                <a:gd name="T91" fmla="*/ 292 h 886"/>
                <a:gd name="T92" fmla="*/ 251 w 317"/>
                <a:gd name="T93" fmla="*/ 281 h 886"/>
                <a:gd name="T94" fmla="*/ 268 w 317"/>
                <a:gd name="T95" fmla="*/ 267 h 886"/>
                <a:gd name="T96" fmla="*/ 282 w 317"/>
                <a:gd name="T97" fmla="*/ 250 h 886"/>
                <a:gd name="T98" fmla="*/ 295 w 317"/>
                <a:gd name="T99" fmla="*/ 233 h 886"/>
                <a:gd name="T100" fmla="*/ 306 w 317"/>
                <a:gd name="T101" fmla="*/ 213 h 886"/>
                <a:gd name="T102" fmla="*/ 312 w 317"/>
                <a:gd name="T103" fmla="*/ 191 h 886"/>
                <a:gd name="T104" fmla="*/ 315 w 317"/>
                <a:gd name="T105" fmla="*/ 169 h 886"/>
                <a:gd name="T106" fmla="*/ 317 w 317"/>
                <a:gd name="T107" fmla="*/ 155 h 886"/>
                <a:gd name="T108" fmla="*/ 317 w 317"/>
                <a:gd name="T109" fmla="*/ 153 h 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17" h="886">
                  <a:moveTo>
                    <a:pt x="317" y="153"/>
                  </a:moveTo>
                  <a:lnTo>
                    <a:pt x="315" y="139"/>
                  </a:lnTo>
                  <a:lnTo>
                    <a:pt x="313" y="125"/>
                  </a:lnTo>
                  <a:lnTo>
                    <a:pt x="310" y="113"/>
                  </a:lnTo>
                  <a:lnTo>
                    <a:pt x="307" y="100"/>
                  </a:lnTo>
                  <a:lnTo>
                    <a:pt x="302" y="88"/>
                  </a:lnTo>
                  <a:lnTo>
                    <a:pt x="296" y="77"/>
                  </a:lnTo>
                  <a:lnTo>
                    <a:pt x="290" y="66"/>
                  </a:lnTo>
                  <a:lnTo>
                    <a:pt x="282" y="55"/>
                  </a:lnTo>
                  <a:lnTo>
                    <a:pt x="274" y="45"/>
                  </a:lnTo>
                  <a:lnTo>
                    <a:pt x="265" y="38"/>
                  </a:lnTo>
                  <a:lnTo>
                    <a:pt x="256" y="28"/>
                  </a:lnTo>
                  <a:lnTo>
                    <a:pt x="246" y="20"/>
                  </a:lnTo>
                  <a:lnTo>
                    <a:pt x="235" y="14"/>
                  </a:lnTo>
                  <a:lnTo>
                    <a:pt x="223" y="10"/>
                  </a:lnTo>
                  <a:lnTo>
                    <a:pt x="212" y="3"/>
                  </a:lnTo>
                  <a:lnTo>
                    <a:pt x="200" y="0"/>
                  </a:lnTo>
                  <a:lnTo>
                    <a:pt x="200" y="141"/>
                  </a:lnTo>
                  <a:lnTo>
                    <a:pt x="176" y="164"/>
                  </a:lnTo>
                  <a:lnTo>
                    <a:pt x="140" y="164"/>
                  </a:lnTo>
                  <a:lnTo>
                    <a:pt x="117" y="141"/>
                  </a:lnTo>
                  <a:lnTo>
                    <a:pt x="117" y="0"/>
                  </a:lnTo>
                  <a:lnTo>
                    <a:pt x="104" y="3"/>
                  </a:lnTo>
                  <a:lnTo>
                    <a:pt x="92" y="10"/>
                  </a:lnTo>
                  <a:lnTo>
                    <a:pt x="81" y="14"/>
                  </a:lnTo>
                  <a:lnTo>
                    <a:pt x="70" y="20"/>
                  </a:lnTo>
                  <a:lnTo>
                    <a:pt x="61" y="28"/>
                  </a:lnTo>
                  <a:lnTo>
                    <a:pt x="50" y="38"/>
                  </a:lnTo>
                  <a:lnTo>
                    <a:pt x="42" y="45"/>
                  </a:lnTo>
                  <a:lnTo>
                    <a:pt x="33" y="55"/>
                  </a:lnTo>
                  <a:lnTo>
                    <a:pt x="26" y="66"/>
                  </a:lnTo>
                  <a:lnTo>
                    <a:pt x="19" y="77"/>
                  </a:lnTo>
                  <a:lnTo>
                    <a:pt x="14" y="88"/>
                  </a:lnTo>
                  <a:lnTo>
                    <a:pt x="9" y="100"/>
                  </a:lnTo>
                  <a:lnTo>
                    <a:pt x="4" y="113"/>
                  </a:lnTo>
                  <a:lnTo>
                    <a:pt x="1" y="125"/>
                  </a:lnTo>
                  <a:lnTo>
                    <a:pt x="0" y="139"/>
                  </a:lnTo>
                  <a:lnTo>
                    <a:pt x="0" y="153"/>
                  </a:lnTo>
                  <a:lnTo>
                    <a:pt x="0" y="153"/>
                  </a:lnTo>
                  <a:lnTo>
                    <a:pt x="0" y="155"/>
                  </a:lnTo>
                  <a:lnTo>
                    <a:pt x="0" y="156"/>
                  </a:lnTo>
                  <a:lnTo>
                    <a:pt x="0" y="169"/>
                  </a:lnTo>
                  <a:lnTo>
                    <a:pt x="1" y="180"/>
                  </a:lnTo>
                  <a:lnTo>
                    <a:pt x="4" y="191"/>
                  </a:lnTo>
                  <a:lnTo>
                    <a:pt x="6" y="202"/>
                  </a:lnTo>
                  <a:lnTo>
                    <a:pt x="11" y="213"/>
                  </a:lnTo>
                  <a:lnTo>
                    <a:pt x="15" y="222"/>
                  </a:lnTo>
                  <a:lnTo>
                    <a:pt x="20" y="233"/>
                  </a:lnTo>
                  <a:lnTo>
                    <a:pt x="26" y="242"/>
                  </a:lnTo>
                  <a:lnTo>
                    <a:pt x="33" y="250"/>
                  </a:lnTo>
                  <a:lnTo>
                    <a:pt x="40" y="259"/>
                  </a:lnTo>
                  <a:lnTo>
                    <a:pt x="48" y="267"/>
                  </a:lnTo>
                  <a:lnTo>
                    <a:pt x="56" y="275"/>
                  </a:lnTo>
                  <a:lnTo>
                    <a:pt x="64" y="281"/>
                  </a:lnTo>
                  <a:lnTo>
                    <a:pt x="73" y="288"/>
                  </a:lnTo>
                  <a:lnTo>
                    <a:pt x="84" y="292"/>
                  </a:lnTo>
                  <a:lnTo>
                    <a:pt x="93" y="298"/>
                  </a:lnTo>
                  <a:lnTo>
                    <a:pt x="93" y="825"/>
                  </a:lnTo>
                  <a:lnTo>
                    <a:pt x="93" y="831"/>
                  </a:lnTo>
                  <a:lnTo>
                    <a:pt x="95" y="837"/>
                  </a:lnTo>
                  <a:lnTo>
                    <a:pt x="97" y="842"/>
                  </a:lnTo>
                  <a:lnTo>
                    <a:pt x="98" y="848"/>
                  </a:lnTo>
                  <a:lnTo>
                    <a:pt x="101" y="853"/>
                  </a:lnTo>
                  <a:lnTo>
                    <a:pt x="104" y="859"/>
                  </a:lnTo>
                  <a:lnTo>
                    <a:pt x="109" y="864"/>
                  </a:lnTo>
                  <a:lnTo>
                    <a:pt x="114" y="868"/>
                  </a:lnTo>
                  <a:lnTo>
                    <a:pt x="118" y="872"/>
                  </a:lnTo>
                  <a:lnTo>
                    <a:pt x="123" y="875"/>
                  </a:lnTo>
                  <a:lnTo>
                    <a:pt x="128" y="878"/>
                  </a:lnTo>
                  <a:lnTo>
                    <a:pt x="134" y="881"/>
                  </a:lnTo>
                  <a:lnTo>
                    <a:pt x="140" y="882"/>
                  </a:lnTo>
                  <a:lnTo>
                    <a:pt x="145" y="884"/>
                  </a:lnTo>
                  <a:lnTo>
                    <a:pt x="151" y="886"/>
                  </a:lnTo>
                  <a:lnTo>
                    <a:pt x="159" y="886"/>
                  </a:lnTo>
                  <a:lnTo>
                    <a:pt x="165" y="886"/>
                  </a:lnTo>
                  <a:lnTo>
                    <a:pt x="170" y="884"/>
                  </a:lnTo>
                  <a:lnTo>
                    <a:pt x="176" y="882"/>
                  </a:lnTo>
                  <a:lnTo>
                    <a:pt x="182" y="881"/>
                  </a:lnTo>
                  <a:lnTo>
                    <a:pt x="189" y="878"/>
                  </a:lnTo>
                  <a:lnTo>
                    <a:pt x="193" y="875"/>
                  </a:lnTo>
                  <a:lnTo>
                    <a:pt x="198" y="872"/>
                  </a:lnTo>
                  <a:lnTo>
                    <a:pt x="203" y="868"/>
                  </a:lnTo>
                  <a:lnTo>
                    <a:pt x="207" y="864"/>
                  </a:lnTo>
                  <a:lnTo>
                    <a:pt x="210" y="859"/>
                  </a:lnTo>
                  <a:lnTo>
                    <a:pt x="214" y="853"/>
                  </a:lnTo>
                  <a:lnTo>
                    <a:pt x="217" y="848"/>
                  </a:lnTo>
                  <a:lnTo>
                    <a:pt x="220" y="842"/>
                  </a:lnTo>
                  <a:lnTo>
                    <a:pt x="221" y="837"/>
                  </a:lnTo>
                  <a:lnTo>
                    <a:pt x="221" y="831"/>
                  </a:lnTo>
                  <a:lnTo>
                    <a:pt x="223" y="825"/>
                  </a:lnTo>
                  <a:lnTo>
                    <a:pt x="223" y="298"/>
                  </a:lnTo>
                  <a:lnTo>
                    <a:pt x="232" y="292"/>
                  </a:lnTo>
                  <a:lnTo>
                    <a:pt x="242" y="288"/>
                  </a:lnTo>
                  <a:lnTo>
                    <a:pt x="251" y="281"/>
                  </a:lnTo>
                  <a:lnTo>
                    <a:pt x="260" y="275"/>
                  </a:lnTo>
                  <a:lnTo>
                    <a:pt x="268" y="267"/>
                  </a:lnTo>
                  <a:lnTo>
                    <a:pt x="276" y="259"/>
                  </a:lnTo>
                  <a:lnTo>
                    <a:pt x="282" y="250"/>
                  </a:lnTo>
                  <a:lnTo>
                    <a:pt x="290" y="242"/>
                  </a:lnTo>
                  <a:lnTo>
                    <a:pt x="295" y="233"/>
                  </a:lnTo>
                  <a:lnTo>
                    <a:pt x="301" y="222"/>
                  </a:lnTo>
                  <a:lnTo>
                    <a:pt x="306" y="213"/>
                  </a:lnTo>
                  <a:lnTo>
                    <a:pt x="309" y="202"/>
                  </a:lnTo>
                  <a:lnTo>
                    <a:pt x="312" y="191"/>
                  </a:lnTo>
                  <a:lnTo>
                    <a:pt x="313" y="180"/>
                  </a:lnTo>
                  <a:lnTo>
                    <a:pt x="315" y="169"/>
                  </a:lnTo>
                  <a:lnTo>
                    <a:pt x="317" y="156"/>
                  </a:lnTo>
                  <a:lnTo>
                    <a:pt x="317" y="155"/>
                  </a:lnTo>
                  <a:lnTo>
                    <a:pt x="317" y="153"/>
                  </a:lnTo>
                  <a:lnTo>
                    <a:pt x="317" y="153"/>
                  </a:lnTo>
                  <a:lnTo>
                    <a:pt x="317" y="15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3209" tIns="46606" rIns="93209" bIns="4660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1959">
                <a:defRPr/>
              </a:pPr>
              <a:endParaRPr lang="en-US" sz="1835" dirty="0">
                <a:solidFill>
                  <a:srgbClr val="FFFFFF"/>
                </a:solidFill>
                <a:latin typeface="Segoe UI"/>
              </a:endParaRPr>
            </a:p>
          </p:txBody>
        </p:sp>
        <p:sp>
          <p:nvSpPr>
            <p:cNvPr id="46" name="Freeform 61">
              <a:extLst>
                <a:ext uri="{FF2B5EF4-FFF2-40B4-BE49-F238E27FC236}">
                  <a16:creationId xmlns:a16="http://schemas.microsoft.com/office/drawing/2014/main" id="{2B6DB190-72D5-48EA-831C-4D0154E56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2846" y="3780280"/>
              <a:ext cx="99297" cy="111335"/>
            </a:xfrm>
            <a:custGeom>
              <a:avLst/>
              <a:gdLst>
                <a:gd name="T0" fmla="*/ 190 w 198"/>
                <a:gd name="T1" fmla="*/ 0 h 222"/>
                <a:gd name="T2" fmla="*/ 8 w 198"/>
                <a:gd name="T3" fmla="*/ 0 h 222"/>
                <a:gd name="T4" fmla="*/ 6 w 198"/>
                <a:gd name="T5" fmla="*/ 3 h 222"/>
                <a:gd name="T6" fmla="*/ 6 w 198"/>
                <a:gd name="T7" fmla="*/ 6 h 222"/>
                <a:gd name="T8" fmla="*/ 3 w 198"/>
                <a:gd name="T9" fmla="*/ 11 h 222"/>
                <a:gd name="T10" fmla="*/ 1 w 198"/>
                <a:gd name="T11" fmla="*/ 14 h 222"/>
                <a:gd name="T12" fmla="*/ 0 w 198"/>
                <a:gd name="T13" fmla="*/ 16 h 222"/>
                <a:gd name="T14" fmla="*/ 0 w 198"/>
                <a:gd name="T15" fmla="*/ 17 h 222"/>
                <a:gd name="T16" fmla="*/ 0 w 198"/>
                <a:gd name="T17" fmla="*/ 19 h 222"/>
                <a:gd name="T18" fmla="*/ 0 w 198"/>
                <a:gd name="T19" fmla="*/ 222 h 222"/>
                <a:gd name="T20" fmla="*/ 198 w 198"/>
                <a:gd name="T21" fmla="*/ 222 h 222"/>
                <a:gd name="T22" fmla="*/ 198 w 198"/>
                <a:gd name="T23" fmla="*/ 19 h 222"/>
                <a:gd name="T24" fmla="*/ 198 w 198"/>
                <a:gd name="T25" fmla="*/ 17 h 222"/>
                <a:gd name="T26" fmla="*/ 196 w 198"/>
                <a:gd name="T27" fmla="*/ 16 h 222"/>
                <a:gd name="T28" fmla="*/ 196 w 198"/>
                <a:gd name="T29" fmla="*/ 14 h 222"/>
                <a:gd name="T30" fmla="*/ 195 w 198"/>
                <a:gd name="T31" fmla="*/ 11 h 222"/>
                <a:gd name="T32" fmla="*/ 192 w 198"/>
                <a:gd name="T33" fmla="*/ 6 h 222"/>
                <a:gd name="T34" fmla="*/ 190 w 198"/>
                <a:gd name="T35" fmla="*/ 3 h 222"/>
                <a:gd name="T36" fmla="*/ 190 w 198"/>
                <a:gd name="T37" fmla="*/ 0 h 222"/>
                <a:gd name="T38" fmla="*/ 190 w 198"/>
                <a:gd name="T39" fmla="*/ 0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8" h="222">
                  <a:moveTo>
                    <a:pt x="190" y="0"/>
                  </a:moveTo>
                  <a:lnTo>
                    <a:pt x="8" y="0"/>
                  </a:lnTo>
                  <a:lnTo>
                    <a:pt x="6" y="3"/>
                  </a:lnTo>
                  <a:lnTo>
                    <a:pt x="6" y="6"/>
                  </a:lnTo>
                  <a:lnTo>
                    <a:pt x="3" y="11"/>
                  </a:lnTo>
                  <a:lnTo>
                    <a:pt x="1" y="14"/>
                  </a:lnTo>
                  <a:lnTo>
                    <a:pt x="0" y="16"/>
                  </a:lnTo>
                  <a:lnTo>
                    <a:pt x="0" y="17"/>
                  </a:lnTo>
                  <a:lnTo>
                    <a:pt x="0" y="19"/>
                  </a:lnTo>
                  <a:lnTo>
                    <a:pt x="0" y="222"/>
                  </a:lnTo>
                  <a:lnTo>
                    <a:pt x="198" y="222"/>
                  </a:lnTo>
                  <a:lnTo>
                    <a:pt x="198" y="19"/>
                  </a:lnTo>
                  <a:lnTo>
                    <a:pt x="198" y="17"/>
                  </a:lnTo>
                  <a:lnTo>
                    <a:pt x="196" y="16"/>
                  </a:lnTo>
                  <a:lnTo>
                    <a:pt x="196" y="14"/>
                  </a:lnTo>
                  <a:lnTo>
                    <a:pt x="195" y="11"/>
                  </a:lnTo>
                  <a:lnTo>
                    <a:pt x="192" y="6"/>
                  </a:lnTo>
                  <a:lnTo>
                    <a:pt x="190" y="3"/>
                  </a:lnTo>
                  <a:lnTo>
                    <a:pt x="190" y="0"/>
                  </a:lnTo>
                  <a:lnTo>
                    <a:pt x="19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3209" tIns="46606" rIns="93209" bIns="4660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1959">
                <a:defRPr/>
              </a:pPr>
              <a:endParaRPr lang="en-US" sz="1835" dirty="0">
                <a:solidFill>
                  <a:srgbClr val="FFFFFF"/>
                </a:solidFill>
                <a:latin typeface="Segoe UI"/>
              </a:endParaRPr>
            </a:p>
          </p:txBody>
        </p:sp>
        <p:sp>
          <p:nvSpPr>
            <p:cNvPr id="47" name="Freeform 62">
              <a:extLst>
                <a:ext uri="{FF2B5EF4-FFF2-40B4-BE49-F238E27FC236}">
                  <a16:creationId xmlns:a16="http://schemas.microsoft.com/office/drawing/2014/main" id="{7DE9F45F-4050-41F9-86DB-3ACBDD0EB8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2846" y="3904655"/>
              <a:ext cx="99297" cy="51154"/>
            </a:xfrm>
            <a:custGeom>
              <a:avLst/>
              <a:gdLst>
                <a:gd name="T0" fmla="*/ 0 w 198"/>
                <a:gd name="T1" fmla="*/ 10 h 102"/>
                <a:gd name="T2" fmla="*/ 0 w 198"/>
                <a:gd name="T3" fmla="*/ 28 h 102"/>
                <a:gd name="T4" fmla="*/ 0 w 198"/>
                <a:gd name="T5" fmla="*/ 38 h 102"/>
                <a:gd name="T6" fmla="*/ 1 w 198"/>
                <a:gd name="T7" fmla="*/ 46 h 102"/>
                <a:gd name="T8" fmla="*/ 3 w 198"/>
                <a:gd name="T9" fmla="*/ 53 h 102"/>
                <a:gd name="T10" fmla="*/ 4 w 198"/>
                <a:gd name="T11" fmla="*/ 61 h 102"/>
                <a:gd name="T12" fmla="*/ 8 w 198"/>
                <a:gd name="T13" fmla="*/ 69 h 102"/>
                <a:gd name="T14" fmla="*/ 12 w 198"/>
                <a:gd name="T15" fmla="*/ 75 h 102"/>
                <a:gd name="T16" fmla="*/ 17 w 198"/>
                <a:gd name="T17" fmla="*/ 81 h 102"/>
                <a:gd name="T18" fmla="*/ 23 w 198"/>
                <a:gd name="T19" fmla="*/ 86 h 102"/>
                <a:gd name="T20" fmla="*/ 31 w 198"/>
                <a:gd name="T21" fmla="*/ 91 h 102"/>
                <a:gd name="T22" fmla="*/ 36 w 198"/>
                <a:gd name="T23" fmla="*/ 92 h 102"/>
                <a:gd name="T24" fmla="*/ 42 w 198"/>
                <a:gd name="T25" fmla="*/ 94 h 102"/>
                <a:gd name="T26" fmla="*/ 47 w 198"/>
                <a:gd name="T27" fmla="*/ 95 h 102"/>
                <a:gd name="T28" fmla="*/ 53 w 198"/>
                <a:gd name="T29" fmla="*/ 97 h 102"/>
                <a:gd name="T30" fmla="*/ 59 w 198"/>
                <a:gd name="T31" fmla="*/ 99 h 102"/>
                <a:gd name="T32" fmla="*/ 65 w 198"/>
                <a:gd name="T33" fmla="*/ 100 h 102"/>
                <a:gd name="T34" fmla="*/ 73 w 198"/>
                <a:gd name="T35" fmla="*/ 100 h 102"/>
                <a:gd name="T36" fmla="*/ 81 w 198"/>
                <a:gd name="T37" fmla="*/ 102 h 102"/>
                <a:gd name="T38" fmla="*/ 89 w 198"/>
                <a:gd name="T39" fmla="*/ 102 h 102"/>
                <a:gd name="T40" fmla="*/ 98 w 198"/>
                <a:gd name="T41" fmla="*/ 102 h 102"/>
                <a:gd name="T42" fmla="*/ 106 w 198"/>
                <a:gd name="T43" fmla="*/ 102 h 102"/>
                <a:gd name="T44" fmla="*/ 115 w 198"/>
                <a:gd name="T45" fmla="*/ 102 h 102"/>
                <a:gd name="T46" fmla="*/ 123 w 198"/>
                <a:gd name="T47" fmla="*/ 100 h 102"/>
                <a:gd name="T48" fmla="*/ 131 w 198"/>
                <a:gd name="T49" fmla="*/ 100 h 102"/>
                <a:gd name="T50" fmla="*/ 137 w 198"/>
                <a:gd name="T51" fmla="*/ 99 h 102"/>
                <a:gd name="T52" fmla="*/ 143 w 198"/>
                <a:gd name="T53" fmla="*/ 97 h 102"/>
                <a:gd name="T54" fmla="*/ 150 w 198"/>
                <a:gd name="T55" fmla="*/ 95 h 102"/>
                <a:gd name="T56" fmla="*/ 156 w 198"/>
                <a:gd name="T57" fmla="*/ 94 h 102"/>
                <a:gd name="T58" fmla="*/ 161 w 198"/>
                <a:gd name="T59" fmla="*/ 92 h 102"/>
                <a:gd name="T60" fmla="*/ 165 w 198"/>
                <a:gd name="T61" fmla="*/ 91 h 102"/>
                <a:gd name="T62" fmla="*/ 170 w 198"/>
                <a:gd name="T63" fmla="*/ 89 h 102"/>
                <a:gd name="T64" fmla="*/ 173 w 198"/>
                <a:gd name="T65" fmla="*/ 86 h 102"/>
                <a:gd name="T66" fmla="*/ 181 w 198"/>
                <a:gd name="T67" fmla="*/ 81 h 102"/>
                <a:gd name="T68" fmla="*/ 185 w 198"/>
                <a:gd name="T69" fmla="*/ 75 h 102"/>
                <a:gd name="T70" fmla="*/ 190 w 198"/>
                <a:gd name="T71" fmla="*/ 69 h 102"/>
                <a:gd name="T72" fmla="*/ 193 w 198"/>
                <a:gd name="T73" fmla="*/ 61 h 102"/>
                <a:gd name="T74" fmla="*/ 195 w 198"/>
                <a:gd name="T75" fmla="*/ 53 h 102"/>
                <a:gd name="T76" fmla="*/ 196 w 198"/>
                <a:gd name="T77" fmla="*/ 46 h 102"/>
                <a:gd name="T78" fmla="*/ 198 w 198"/>
                <a:gd name="T79" fmla="*/ 38 h 102"/>
                <a:gd name="T80" fmla="*/ 198 w 198"/>
                <a:gd name="T81" fmla="*/ 28 h 102"/>
                <a:gd name="T82" fmla="*/ 198 w 198"/>
                <a:gd name="T83" fmla="*/ 10 h 102"/>
                <a:gd name="T84" fmla="*/ 198 w 198"/>
                <a:gd name="T85" fmla="*/ 10 h 102"/>
                <a:gd name="T86" fmla="*/ 198 w 198"/>
                <a:gd name="T87" fmla="*/ 0 h 102"/>
                <a:gd name="T88" fmla="*/ 0 w 198"/>
                <a:gd name="T89" fmla="*/ 0 h 102"/>
                <a:gd name="T90" fmla="*/ 0 w 198"/>
                <a:gd name="T91" fmla="*/ 10 h 102"/>
                <a:gd name="T92" fmla="*/ 0 w 198"/>
                <a:gd name="T93" fmla="*/ 1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8" h="102">
                  <a:moveTo>
                    <a:pt x="0" y="10"/>
                  </a:moveTo>
                  <a:lnTo>
                    <a:pt x="0" y="28"/>
                  </a:lnTo>
                  <a:lnTo>
                    <a:pt x="0" y="38"/>
                  </a:lnTo>
                  <a:lnTo>
                    <a:pt x="1" y="46"/>
                  </a:lnTo>
                  <a:lnTo>
                    <a:pt x="3" y="53"/>
                  </a:lnTo>
                  <a:lnTo>
                    <a:pt x="4" y="61"/>
                  </a:lnTo>
                  <a:lnTo>
                    <a:pt x="8" y="69"/>
                  </a:lnTo>
                  <a:lnTo>
                    <a:pt x="12" y="75"/>
                  </a:lnTo>
                  <a:lnTo>
                    <a:pt x="17" y="81"/>
                  </a:lnTo>
                  <a:lnTo>
                    <a:pt x="23" y="86"/>
                  </a:lnTo>
                  <a:lnTo>
                    <a:pt x="31" y="91"/>
                  </a:lnTo>
                  <a:lnTo>
                    <a:pt x="36" y="92"/>
                  </a:lnTo>
                  <a:lnTo>
                    <a:pt x="42" y="94"/>
                  </a:lnTo>
                  <a:lnTo>
                    <a:pt x="47" y="95"/>
                  </a:lnTo>
                  <a:lnTo>
                    <a:pt x="53" y="97"/>
                  </a:lnTo>
                  <a:lnTo>
                    <a:pt x="59" y="99"/>
                  </a:lnTo>
                  <a:lnTo>
                    <a:pt x="65" y="100"/>
                  </a:lnTo>
                  <a:lnTo>
                    <a:pt x="73" y="100"/>
                  </a:lnTo>
                  <a:lnTo>
                    <a:pt x="81" y="102"/>
                  </a:lnTo>
                  <a:lnTo>
                    <a:pt x="89" y="102"/>
                  </a:lnTo>
                  <a:lnTo>
                    <a:pt x="98" y="102"/>
                  </a:lnTo>
                  <a:lnTo>
                    <a:pt x="106" y="102"/>
                  </a:lnTo>
                  <a:lnTo>
                    <a:pt x="115" y="102"/>
                  </a:lnTo>
                  <a:lnTo>
                    <a:pt x="123" y="100"/>
                  </a:lnTo>
                  <a:lnTo>
                    <a:pt x="131" y="100"/>
                  </a:lnTo>
                  <a:lnTo>
                    <a:pt x="137" y="99"/>
                  </a:lnTo>
                  <a:lnTo>
                    <a:pt x="143" y="97"/>
                  </a:lnTo>
                  <a:lnTo>
                    <a:pt x="150" y="95"/>
                  </a:lnTo>
                  <a:lnTo>
                    <a:pt x="156" y="94"/>
                  </a:lnTo>
                  <a:lnTo>
                    <a:pt x="161" y="92"/>
                  </a:lnTo>
                  <a:lnTo>
                    <a:pt x="165" y="91"/>
                  </a:lnTo>
                  <a:lnTo>
                    <a:pt x="170" y="89"/>
                  </a:lnTo>
                  <a:lnTo>
                    <a:pt x="173" y="86"/>
                  </a:lnTo>
                  <a:lnTo>
                    <a:pt x="181" y="81"/>
                  </a:lnTo>
                  <a:lnTo>
                    <a:pt x="185" y="75"/>
                  </a:lnTo>
                  <a:lnTo>
                    <a:pt x="190" y="69"/>
                  </a:lnTo>
                  <a:lnTo>
                    <a:pt x="193" y="61"/>
                  </a:lnTo>
                  <a:lnTo>
                    <a:pt x="195" y="53"/>
                  </a:lnTo>
                  <a:lnTo>
                    <a:pt x="196" y="46"/>
                  </a:lnTo>
                  <a:lnTo>
                    <a:pt x="198" y="38"/>
                  </a:lnTo>
                  <a:lnTo>
                    <a:pt x="198" y="28"/>
                  </a:lnTo>
                  <a:lnTo>
                    <a:pt x="198" y="10"/>
                  </a:lnTo>
                  <a:lnTo>
                    <a:pt x="198" y="10"/>
                  </a:lnTo>
                  <a:lnTo>
                    <a:pt x="198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3209" tIns="46606" rIns="93209" bIns="4660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1959">
                <a:defRPr/>
              </a:pPr>
              <a:endParaRPr lang="en-US" sz="1835" dirty="0">
                <a:solidFill>
                  <a:srgbClr val="FFFFFF"/>
                </a:solidFill>
                <a:latin typeface="Segoe UI"/>
              </a:endParaRPr>
            </a:p>
          </p:txBody>
        </p:sp>
        <p:sp>
          <p:nvSpPr>
            <p:cNvPr id="48" name="Freeform 63">
              <a:extLst>
                <a:ext uri="{FF2B5EF4-FFF2-40B4-BE49-F238E27FC236}">
                  <a16:creationId xmlns:a16="http://schemas.microsoft.com/office/drawing/2014/main" id="{6CB3FA6B-D025-47FF-8ACE-E3B933C8B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2846" y="3521503"/>
              <a:ext cx="99297" cy="246741"/>
            </a:xfrm>
            <a:custGeom>
              <a:avLst/>
              <a:gdLst>
                <a:gd name="T0" fmla="*/ 140 w 198"/>
                <a:gd name="T1" fmla="*/ 153 h 492"/>
                <a:gd name="T2" fmla="*/ 164 w 198"/>
                <a:gd name="T3" fmla="*/ 153 h 492"/>
                <a:gd name="T4" fmla="*/ 164 w 198"/>
                <a:gd name="T5" fmla="*/ 129 h 492"/>
                <a:gd name="T6" fmla="*/ 150 w 198"/>
                <a:gd name="T7" fmla="*/ 129 h 492"/>
                <a:gd name="T8" fmla="*/ 140 w 198"/>
                <a:gd name="T9" fmla="*/ 0 h 492"/>
                <a:gd name="T10" fmla="*/ 58 w 198"/>
                <a:gd name="T11" fmla="*/ 0 h 492"/>
                <a:gd name="T12" fmla="*/ 47 w 198"/>
                <a:gd name="T13" fmla="*/ 129 h 492"/>
                <a:gd name="T14" fmla="*/ 34 w 198"/>
                <a:gd name="T15" fmla="*/ 129 h 492"/>
                <a:gd name="T16" fmla="*/ 34 w 198"/>
                <a:gd name="T17" fmla="*/ 153 h 492"/>
                <a:gd name="T18" fmla="*/ 58 w 198"/>
                <a:gd name="T19" fmla="*/ 153 h 492"/>
                <a:gd name="T20" fmla="*/ 58 w 198"/>
                <a:gd name="T21" fmla="*/ 421 h 492"/>
                <a:gd name="T22" fmla="*/ 0 w 198"/>
                <a:gd name="T23" fmla="*/ 421 h 492"/>
                <a:gd name="T24" fmla="*/ 11 w 198"/>
                <a:gd name="T25" fmla="*/ 468 h 492"/>
                <a:gd name="T26" fmla="*/ 34 w 198"/>
                <a:gd name="T27" fmla="*/ 468 h 492"/>
                <a:gd name="T28" fmla="*/ 28 w 198"/>
                <a:gd name="T29" fmla="*/ 473 h 492"/>
                <a:gd name="T30" fmla="*/ 22 w 198"/>
                <a:gd name="T31" fmla="*/ 479 h 492"/>
                <a:gd name="T32" fmla="*/ 15 w 198"/>
                <a:gd name="T33" fmla="*/ 485 h 492"/>
                <a:gd name="T34" fmla="*/ 11 w 198"/>
                <a:gd name="T35" fmla="*/ 492 h 492"/>
                <a:gd name="T36" fmla="*/ 187 w 198"/>
                <a:gd name="T37" fmla="*/ 492 h 492"/>
                <a:gd name="T38" fmla="*/ 184 w 198"/>
                <a:gd name="T39" fmla="*/ 488 h 492"/>
                <a:gd name="T40" fmla="*/ 181 w 198"/>
                <a:gd name="T41" fmla="*/ 485 h 492"/>
                <a:gd name="T42" fmla="*/ 176 w 198"/>
                <a:gd name="T43" fmla="*/ 479 h 492"/>
                <a:gd name="T44" fmla="*/ 168 w 198"/>
                <a:gd name="T45" fmla="*/ 473 h 492"/>
                <a:gd name="T46" fmla="*/ 164 w 198"/>
                <a:gd name="T47" fmla="*/ 468 h 492"/>
                <a:gd name="T48" fmla="*/ 187 w 198"/>
                <a:gd name="T49" fmla="*/ 468 h 492"/>
                <a:gd name="T50" fmla="*/ 198 w 198"/>
                <a:gd name="T51" fmla="*/ 421 h 492"/>
                <a:gd name="T52" fmla="*/ 140 w 198"/>
                <a:gd name="T53" fmla="*/ 421 h 492"/>
                <a:gd name="T54" fmla="*/ 140 w 198"/>
                <a:gd name="T55" fmla="*/ 153 h 492"/>
                <a:gd name="T56" fmla="*/ 140 w 198"/>
                <a:gd name="T57" fmla="*/ 153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8" h="492">
                  <a:moveTo>
                    <a:pt x="140" y="153"/>
                  </a:moveTo>
                  <a:lnTo>
                    <a:pt x="164" y="153"/>
                  </a:lnTo>
                  <a:lnTo>
                    <a:pt x="164" y="129"/>
                  </a:lnTo>
                  <a:lnTo>
                    <a:pt x="150" y="129"/>
                  </a:lnTo>
                  <a:lnTo>
                    <a:pt x="140" y="0"/>
                  </a:lnTo>
                  <a:lnTo>
                    <a:pt x="58" y="0"/>
                  </a:lnTo>
                  <a:lnTo>
                    <a:pt x="47" y="129"/>
                  </a:lnTo>
                  <a:lnTo>
                    <a:pt x="34" y="129"/>
                  </a:lnTo>
                  <a:lnTo>
                    <a:pt x="34" y="153"/>
                  </a:lnTo>
                  <a:lnTo>
                    <a:pt x="58" y="153"/>
                  </a:lnTo>
                  <a:lnTo>
                    <a:pt x="58" y="421"/>
                  </a:lnTo>
                  <a:lnTo>
                    <a:pt x="0" y="421"/>
                  </a:lnTo>
                  <a:lnTo>
                    <a:pt x="11" y="468"/>
                  </a:lnTo>
                  <a:lnTo>
                    <a:pt x="34" y="468"/>
                  </a:lnTo>
                  <a:lnTo>
                    <a:pt x="28" y="473"/>
                  </a:lnTo>
                  <a:lnTo>
                    <a:pt x="22" y="479"/>
                  </a:lnTo>
                  <a:lnTo>
                    <a:pt x="15" y="485"/>
                  </a:lnTo>
                  <a:lnTo>
                    <a:pt x="11" y="492"/>
                  </a:lnTo>
                  <a:lnTo>
                    <a:pt x="187" y="492"/>
                  </a:lnTo>
                  <a:lnTo>
                    <a:pt x="184" y="488"/>
                  </a:lnTo>
                  <a:lnTo>
                    <a:pt x="181" y="485"/>
                  </a:lnTo>
                  <a:lnTo>
                    <a:pt x="176" y="479"/>
                  </a:lnTo>
                  <a:lnTo>
                    <a:pt x="168" y="473"/>
                  </a:lnTo>
                  <a:lnTo>
                    <a:pt x="164" y="468"/>
                  </a:lnTo>
                  <a:lnTo>
                    <a:pt x="187" y="468"/>
                  </a:lnTo>
                  <a:lnTo>
                    <a:pt x="198" y="421"/>
                  </a:lnTo>
                  <a:lnTo>
                    <a:pt x="140" y="421"/>
                  </a:lnTo>
                  <a:lnTo>
                    <a:pt x="140" y="153"/>
                  </a:lnTo>
                  <a:lnTo>
                    <a:pt x="140" y="15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3209" tIns="46606" rIns="93209" bIns="46606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8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363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545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727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909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090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272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454" algn="l" defTabSz="914363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1959">
                <a:defRPr/>
              </a:pPr>
              <a:endParaRPr lang="en-US" sz="1835" dirty="0">
                <a:solidFill>
                  <a:srgbClr val="FFFFFF"/>
                </a:solidFill>
                <a:latin typeface="Segoe UI"/>
              </a:endParaRPr>
            </a:p>
          </p:txBody>
        </p:sp>
      </p:grpSp>
      <p:sp>
        <p:nvSpPr>
          <p:cNvPr id="49" name="Freeform 22">
            <a:extLst>
              <a:ext uri="{FF2B5EF4-FFF2-40B4-BE49-F238E27FC236}">
                <a16:creationId xmlns:a16="http://schemas.microsoft.com/office/drawing/2014/main" id="{E90E4F4B-748B-43D9-987C-423A4DBCF91F}"/>
              </a:ext>
            </a:extLst>
          </p:cNvPr>
          <p:cNvSpPr>
            <a:spLocks noChangeAspect="1" noEditPoints="1"/>
          </p:cNvSpPr>
          <p:nvPr/>
        </p:nvSpPr>
        <p:spPr bwMode="black">
          <a:xfrm>
            <a:off x="11188281" y="4077965"/>
            <a:ext cx="668300" cy="416968"/>
          </a:xfrm>
          <a:custGeom>
            <a:avLst/>
            <a:gdLst>
              <a:gd name="T0" fmla="*/ 398 w 439"/>
              <a:gd name="T1" fmla="*/ 177 h 273"/>
              <a:gd name="T2" fmla="*/ 439 w 439"/>
              <a:gd name="T3" fmla="*/ 226 h 273"/>
              <a:gd name="T4" fmla="*/ 398 w 439"/>
              <a:gd name="T5" fmla="*/ 273 h 273"/>
              <a:gd name="T6" fmla="*/ 162 w 439"/>
              <a:gd name="T7" fmla="*/ 273 h 273"/>
              <a:gd name="T8" fmla="*/ 101 w 439"/>
              <a:gd name="T9" fmla="*/ 211 h 273"/>
              <a:gd name="T10" fmla="*/ 160 w 439"/>
              <a:gd name="T11" fmla="*/ 155 h 273"/>
              <a:gd name="T12" fmla="*/ 217 w 439"/>
              <a:gd name="T13" fmla="*/ 85 h 273"/>
              <a:gd name="T14" fmla="*/ 302 w 439"/>
              <a:gd name="T15" fmla="*/ 118 h 273"/>
              <a:gd name="T16" fmla="*/ 362 w 439"/>
              <a:gd name="T17" fmla="*/ 116 h 273"/>
              <a:gd name="T18" fmla="*/ 398 w 439"/>
              <a:gd name="T19" fmla="*/ 177 h 273"/>
              <a:gd name="T20" fmla="*/ 86 w 439"/>
              <a:gd name="T21" fmla="*/ 213 h 273"/>
              <a:gd name="T22" fmla="*/ 149 w 439"/>
              <a:gd name="T23" fmla="*/ 144 h 273"/>
              <a:gd name="T24" fmla="*/ 213 w 439"/>
              <a:gd name="T25" fmla="*/ 73 h 273"/>
              <a:gd name="T26" fmla="*/ 305 w 439"/>
              <a:gd name="T27" fmla="*/ 103 h 273"/>
              <a:gd name="T28" fmla="*/ 336 w 439"/>
              <a:gd name="T29" fmla="*/ 97 h 273"/>
              <a:gd name="T30" fmla="*/ 276 w 439"/>
              <a:gd name="T31" fmla="*/ 19 h 273"/>
              <a:gd name="T32" fmla="*/ 161 w 439"/>
              <a:gd name="T33" fmla="*/ 61 h 273"/>
              <a:gd name="T34" fmla="*/ 92 w 439"/>
              <a:gd name="T35" fmla="*/ 60 h 273"/>
              <a:gd name="T36" fmla="*/ 53 w 439"/>
              <a:gd name="T37" fmla="*/ 135 h 273"/>
              <a:gd name="T38" fmla="*/ 0 w 439"/>
              <a:gd name="T39" fmla="*/ 196 h 273"/>
              <a:gd name="T40" fmla="*/ 59 w 439"/>
              <a:gd name="T41" fmla="*/ 255 h 273"/>
              <a:gd name="T42" fmla="*/ 98 w 439"/>
              <a:gd name="T43" fmla="*/ 255 h 273"/>
              <a:gd name="T44" fmla="*/ 86 w 439"/>
              <a:gd name="T45" fmla="*/ 213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39" h="273">
                <a:moveTo>
                  <a:pt x="398" y="177"/>
                </a:moveTo>
                <a:cubicBezTo>
                  <a:pt x="398" y="177"/>
                  <a:pt x="439" y="181"/>
                  <a:pt x="439" y="226"/>
                </a:cubicBezTo>
                <a:cubicBezTo>
                  <a:pt x="439" y="248"/>
                  <a:pt x="427" y="273"/>
                  <a:pt x="398" y="273"/>
                </a:cubicBezTo>
                <a:cubicBezTo>
                  <a:pt x="398" y="273"/>
                  <a:pt x="177" y="273"/>
                  <a:pt x="162" y="273"/>
                </a:cubicBezTo>
                <a:cubicBezTo>
                  <a:pt x="117" y="273"/>
                  <a:pt x="101" y="242"/>
                  <a:pt x="101" y="211"/>
                </a:cubicBezTo>
                <a:cubicBezTo>
                  <a:pt x="101" y="157"/>
                  <a:pt x="160" y="155"/>
                  <a:pt x="160" y="155"/>
                </a:cubicBezTo>
                <a:cubicBezTo>
                  <a:pt x="160" y="155"/>
                  <a:pt x="165" y="97"/>
                  <a:pt x="217" y="85"/>
                </a:cubicBezTo>
                <a:cubicBezTo>
                  <a:pt x="263" y="75"/>
                  <a:pt x="289" y="99"/>
                  <a:pt x="302" y="118"/>
                </a:cubicBezTo>
                <a:cubicBezTo>
                  <a:pt x="302" y="118"/>
                  <a:pt x="330" y="102"/>
                  <a:pt x="362" y="116"/>
                </a:cubicBezTo>
                <a:cubicBezTo>
                  <a:pt x="381" y="124"/>
                  <a:pt x="399" y="144"/>
                  <a:pt x="398" y="177"/>
                </a:cubicBezTo>
                <a:close/>
                <a:moveTo>
                  <a:pt x="86" y="213"/>
                </a:moveTo>
                <a:cubicBezTo>
                  <a:pt x="86" y="153"/>
                  <a:pt x="149" y="144"/>
                  <a:pt x="149" y="144"/>
                </a:cubicBezTo>
                <a:cubicBezTo>
                  <a:pt x="149" y="144"/>
                  <a:pt x="157" y="87"/>
                  <a:pt x="213" y="73"/>
                </a:cubicBezTo>
                <a:cubicBezTo>
                  <a:pt x="258" y="62"/>
                  <a:pt x="291" y="81"/>
                  <a:pt x="305" y="103"/>
                </a:cubicBezTo>
                <a:cubicBezTo>
                  <a:pt x="305" y="103"/>
                  <a:pt x="315" y="97"/>
                  <a:pt x="336" y="97"/>
                </a:cubicBezTo>
                <a:cubicBezTo>
                  <a:pt x="334" y="78"/>
                  <a:pt x="320" y="37"/>
                  <a:pt x="276" y="19"/>
                </a:cubicBezTo>
                <a:cubicBezTo>
                  <a:pt x="225" y="0"/>
                  <a:pt x="181" y="24"/>
                  <a:pt x="161" y="61"/>
                </a:cubicBezTo>
                <a:cubicBezTo>
                  <a:pt x="161" y="61"/>
                  <a:pt x="129" y="41"/>
                  <a:pt x="92" y="60"/>
                </a:cubicBezTo>
                <a:cubicBezTo>
                  <a:pt x="66" y="74"/>
                  <a:pt x="50" y="105"/>
                  <a:pt x="53" y="135"/>
                </a:cubicBezTo>
                <a:cubicBezTo>
                  <a:pt x="53" y="135"/>
                  <a:pt x="0" y="139"/>
                  <a:pt x="0" y="196"/>
                </a:cubicBezTo>
                <a:cubicBezTo>
                  <a:pt x="0" y="227"/>
                  <a:pt x="28" y="255"/>
                  <a:pt x="59" y="255"/>
                </a:cubicBezTo>
                <a:cubicBezTo>
                  <a:pt x="98" y="255"/>
                  <a:pt x="98" y="255"/>
                  <a:pt x="98" y="255"/>
                </a:cubicBezTo>
                <a:cubicBezTo>
                  <a:pt x="88" y="240"/>
                  <a:pt x="86" y="225"/>
                  <a:pt x="86" y="2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01" tIns="45700" rIns="91401" bIns="45700" numCol="1" anchor="t" anchorCtr="0" compatLnSpc="1">
            <a:prstTxWarp prst="textNoShape">
              <a:avLst/>
            </a:prstTxWarp>
          </a:bodyPr>
          <a:lstStyle/>
          <a:p>
            <a:pPr defTabSz="932205">
              <a:defRPr/>
            </a:pPr>
            <a:endParaRPr lang="en-US" kern="0" dirty="0">
              <a:solidFill>
                <a:sysClr val="windowText" lastClr="000000"/>
              </a:solidFill>
            </a:endParaRPr>
          </a:p>
        </p:txBody>
      </p:sp>
      <p:sp>
        <p:nvSpPr>
          <p:cNvPr id="50" name="Freeform 128">
            <a:extLst>
              <a:ext uri="{FF2B5EF4-FFF2-40B4-BE49-F238E27FC236}">
                <a16:creationId xmlns:a16="http://schemas.microsoft.com/office/drawing/2014/main" id="{578D2DA5-EB40-4913-8267-F190D3496093}"/>
              </a:ext>
            </a:extLst>
          </p:cNvPr>
          <p:cNvSpPr>
            <a:spLocks noChangeAspect="1" noEditPoints="1"/>
          </p:cNvSpPr>
          <p:nvPr/>
        </p:nvSpPr>
        <p:spPr bwMode="black">
          <a:xfrm>
            <a:off x="11301182" y="6036897"/>
            <a:ext cx="524458" cy="420736"/>
          </a:xfrm>
          <a:custGeom>
            <a:avLst/>
            <a:gdLst>
              <a:gd name="T0" fmla="*/ 49 w 71"/>
              <a:gd name="T1" fmla="*/ 21 h 62"/>
              <a:gd name="T2" fmla="*/ 49 w 71"/>
              <a:gd name="T3" fmla="*/ 19 h 62"/>
              <a:gd name="T4" fmla="*/ 49 w 71"/>
              <a:gd name="T5" fmla="*/ 19 h 62"/>
              <a:gd name="T6" fmla="*/ 48 w 71"/>
              <a:gd name="T7" fmla="*/ 17 h 62"/>
              <a:gd name="T8" fmla="*/ 32 w 71"/>
              <a:gd name="T9" fmla="*/ 2 h 62"/>
              <a:gd name="T10" fmla="*/ 28 w 71"/>
              <a:gd name="T11" fmla="*/ 0 h 62"/>
              <a:gd name="T12" fmla="*/ 28 w 71"/>
              <a:gd name="T13" fmla="*/ 0 h 62"/>
              <a:gd name="T14" fmla="*/ 28 w 71"/>
              <a:gd name="T15" fmla="*/ 0 h 62"/>
              <a:gd name="T16" fmla="*/ 6 w 71"/>
              <a:gd name="T17" fmla="*/ 0 h 62"/>
              <a:gd name="T18" fmla="*/ 0 w 71"/>
              <a:gd name="T19" fmla="*/ 5 h 62"/>
              <a:gd name="T20" fmla="*/ 0 w 71"/>
              <a:gd name="T21" fmla="*/ 56 h 62"/>
              <a:gd name="T22" fmla="*/ 6 w 71"/>
              <a:gd name="T23" fmla="*/ 62 h 62"/>
              <a:gd name="T24" fmla="*/ 44 w 71"/>
              <a:gd name="T25" fmla="*/ 62 h 62"/>
              <a:gd name="T26" fmla="*/ 50 w 71"/>
              <a:gd name="T27" fmla="*/ 56 h 62"/>
              <a:gd name="T28" fmla="*/ 50 w 71"/>
              <a:gd name="T29" fmla="*/ 21 h 62"/>
              <a:gd name="T30" fmla="*/ 49 w 71"/>
              <a:gd name="T31" fmla="*/ 21 h 62"/>
              <a:gd name="T32" fmla="*/ 28 w 71"/>
              <a:gd name="T33" fmla="*/ 5 h 62"/>
              <a:gd name="T34" fmla="*/ 44 w 71"/>
              <a:gd name="T35" fmla="*/ 21 h 62"/>
              <a:gd name="T36" fmla="*/ 28 w 71"/>
              <a:gd name="T37" fmla="*/ 21 h 62"/>
              <a:gd name="T38" fmla="*/ 28 w 71"/>
              <a:gd name="T39" fmla="*/ 5 h 62"/>
              <a:gd name="T40" fmla="*/ 44 w 71"/>
              <a:gd name="T41" fmla="*/ 56 h 62"/>
              <a:gd name="T42" fmla="*/ 6 w 71"/>
              <a:gd name="T43" fmla="*/ 56 h 62"/>
              <a:gd name="T44" fmla="*/ 6 w 71"/>
              <a:gd name="T45" fmla="*/ 5 h 62"/>
              <a:gd name="T46" fmla="*/ 23 w 71"/>
              <a:gd name="T47" fmla="*/ 5 h 62"/>
              <a:gd name="T48" fmla="*/ 23 w 71"/>
              <a:gd name="T49" fmla="*/ 21 h 62"/>
              <a:gd name="T50" fmla="*/ 28 w 71"/>
              <a:gd name="T51" fmla="*/ 27 h 62"/>
              <a:gd name="T52" fmla="*/ 44 w 71"/>
              <a:gd name="T53" fmla="*/ 27 h 62"/>
              <a:gd name="T54" fmla="*/ 44 w 71"/>
              <a:gd name="T55" fmla="*/ 56 h 62"/>
              <a:gd name="T56" fmla="*/ 58 w 71"/>
              <a:gd name="T57" fmla="*/ 14 h 62"/>
              <a:gd name="T58" fmla="*/ 60 w 71"/>
              <a:gd name="T59" fmla="*/ 19 h 62"/>
              <a:gd name="T60" fmla="*/ 60 w 71"/>
              <a:gd name="T61" fmla="*/ 56 h 62"/>
              <a:gd name="T62" fmla="*/ 55 w 71"/>
              <a:gd name="T63" fmla="*/ 62 h 62"/>
              <a:gd name="T64" fmla="*/ 53 w 71"/>
              <a:gd name="T65" fmla="*/ 62 h 62"/>
              <a:gd name="T66" fmla="*/ 55 w 71"/>
              <a:gd name="T67" fmla="*/ 57 h 62"/>
              <a:gd name="T68" fmla="*/ 55 w 71"/>
              <a:gd name="T69" fmla="*/ 21 h 62"/>
              <a:gd name="T70" fmla="*/ 53 w 71"/>
              <a:gd name="T71" fmla="*/ 15 h 62"/>
              <a:gd name="T72" fmla="*/ 37 w 71"/>
              <a:gd name="T73" fmla="*/ 0 h 62"/>
              <a:gd name="T74" fmla="*/ 37 w 71"/>
              <a:gd name="T75" fmla="*/ 0 h 62"/>
              <a:gd name="T76" fmla="*/ 39 w 71"/>
              <a:gd name="T77" fmla="*/ 0 h 62"/>
              <a:gd name="T78" fmla="*/ 40 w 71"/>
              <a:gd name="T79" fmla="*/ 0 h 62"/>
              <a:gd name="T80" fmla="*/ 47 w 71"/>
              <a:gd name="T81" fmla="*/ 3 h 62"/>
              <a:gd name="T82" fmla="*/ 58 w 71"/>
              <a:gd name="T83" fmla="*/ 14 h 62"/>
              <a:gd name="T84" fmla="*/ 69 w 71"/>
              <a:gd name="T85" fmla="*/ 13 h 62"/>
              <a:gd name="T86" fmla="*/ 71 w 71"/>
              <a:gd name="T87" fmla="*/ 17 h 62"/>
              <a:gd name="T88" fmla="*/ 71 w 71"/>
              <a:gd name="T89" fmla="*/ 56 h 62"/>
              <a:gd name="T90" fmla="*/ 65 w 71"/>
              <a:gd name="T91" fmla="*/ 62 h 62"/>
              <a:gd name="T92" fmla="*/ 64 w 71"/>
              <a:gd name="T93" fmla="*/ 62 h 62"/>
              <a:gd name="T94" fmla="*/ 65 w 71"/>
              <a:gd name="T95" fmla="*/ 57 h 62"/>
              <a:gd name="T96" fmla="*/ 65 w 71"/>
              <a:gd name="T97" fmla="*/ 18 h 62"/>
              <a:gd name="T98" fmla="*/ 64 w 71"/>
              <a:gd name="T99" fmla="*/ 14 h 62"/>
              <a:gd name="T100" fmla="*/ 50 w 71"/>
              <a:gd name="T101" fmla="*/ 0 h 62"/>
              <a:gd name="T102" fmla="*/ 50 w 71"/>
              <a:gd name="T103" fmla="*/ 0 h 62"/>
              <a:gd name="T104" fmla="*/ 51 w 71"/>
              <a:gd name="T105" fmla="*/ 0 h 62"/>
              <a:gd name="T106" fmla="*/ 52 w 71"/>
              <a:gd name="T107" fmla="*/ 0 h 62"/>
              <a:gd name="T108" fmla="*/ 59 w 71"/>
              <a:gd name="T109" fmla="*/ 3 h 62"/>
              <a:gd name="T110" fmla="*/ 69 w 71"/>
              <a:gd name="T111" fmla="*/ 13 h 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1" h="62">
                <a:moveTo>
                  <a:pt x="49" y="21"/>
                </a:moveTo>
                <a:cubicBezTo>
                  <a:pt x="49" y="20"/>
                  <a:pt x="49" y="20"/>
                  <a:pt x="49" y="19"/>
                </a:cubicBezTo>
                <a:cubicBezTo>
                  <a:pt x="49" y="19"/>
                  <a:pt x="49" y="19"/>
                  <a:pt x="49" y="19"/>
                </a:cubicBezTo>
                <a:cubicBezTo>
                  <a:pt x="49" y="18"/>
                  <a:pt x="48" y="18"/>
                  <a:pt x="48" y="17"/>
                </a:cubicBezTo>
                <a:cubicBezTo>
                  <a:pt x="32" y="2"/>
                  <a:pt x="32" y="2"/>
                  <a:pt x="32" y="2"/>
                </a:cubicBezTo>
                <a:cubicBezTo>
                  <a:pt x="31" y="0"/>
                  <a:pt x="30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2"/>
                  <a:pt x="0" y="5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59"/>
                  <a:pt x="3" y="62"/>
                  <a:pt x="6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7" y="62"/>
                  <a:pt x="50" y="59"/>
                  <a:pt x="50" y="56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49" y="21"/>
                  <a:pt x="49" y="21"/>
                </a:cubicBezTo>
                <a:close/>
                <a:moveTo>
                  <a:pt x="28" y="5"/>
                </a:moveTo>
                <a:cubicBezTo>
                  <a:pt x="44" y="21"/>
                  <a:pt x="44" y="21"/>
                  <a:pt x="44" y="21"/>
                </a:cubicBezTo>
                <a:cubicBezTo>
                  <a:pt x="28" y="21"/>
                  <a:pt x="28" y="21"/>
                  <a:pt x="28" y="21"/>
                </a:cubicBezTo>
                <a:lnTo>
                  <a:pt x="28" y="5"/>
                </a:lnTo>
                <a:close/>
                <a:moveTo>
                  <a:pt x="44" y="56"/>
                </a:moveTo>
                <a:cubicBezTo>
                  <a:pt x="6" y="56"/>
                  <a:pt x="6" y="56"/>
                  <a:pt x="6" y="56"/>
                </a:cubicBezTo>
                <a:cubicBezTo>
                  <a:pt x="6" y="5"/>
                  <a:pt x="6" y="5"/>
                  <a:pt x="6" y="5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21"/>
                  <a:pt x="23" y="21"/>
                  <a:pt x="23" y="21"/>
                </a:cubicBezTo>
                <a:cubicBezTo>
                  <a:pt x="23" y="24"/>
                  <a:pt x="25" y="27"/>
                  <a:pt x="28" y="27"/>
                </a:cubicBezTo>
                <a:cubicBezTo>
                  <a:pt x="44" y="27"/>
                  <a:pt x="44" y="27"/>
                  <a:pt x="44" y="27"/>
                </a:cubicBezTo>
                <a:lnTo>
                  <a:pt x="44" y="56"/>
                </a:lnTo>
                <a:close/>
                <a:moveTo>
                  <a:pt x="58" y="14"/>
                </a:moveTo>
                <a:cubicBezTo>
                  <a:pt x="59" y="15"/>
                  <a:pt x="60" y="17"/>
                  <a:pt x="60" y="19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59"/>
                  <a:pt x="58" y="62"/>
                  <a:pt x="55" y="62"/>
                </a:cubicBezTo>
                <a:cubicBezTo>
                  <a:pt x="53" y="62"/>
                  <a:pt x="53" y="62"/>
                  <a:pt x="53" y="62"/>
                </a:cubicBezTo>
                <a:cubicBezTo>
                  <a:pt x="54" y="60"/>
                  <a:pt x="55" y="59"/>
                  <a:pt x="55" y="57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19"/>
                  <a:pt x="54" y="17"/>
                  <a:pt x="53" y="15"/>
                </a:cubicBezTo>
                <a:cubicBezTo>
                  <a:pt x="37" y="0"/>
                  <a:pt x="37" y="0"/>
                  <a:pt x="37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39" y="0"/>
                  <a:pt x="39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4" y="0"/>
                  <a:pt x="47" y="3"/>
                </a:cubicBezTo>
                <a:cubicBezTo>
                  <a:pt x="58" y="14"/>
                  <a:pt x="58" y="14"/>
                  <a:pt x="58" y="14"/>
                </a:cubicBezTo>
                <a:moveTo>
                  <a:pt x="69" y="13"/>
                </a:moveTo>
                <a:cubicBezTo>
                  <a:pt x="70" y="14"/>
                  <a:pt x="71" y="16"/>
                  <a:pt x="71" y="17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9"/>
                  <a:pt x="68" y="62"/>
                  <a:pt x="65" y="62"/>
                </a:cubicBezTo>
                <a:cubicBezTo>
                  <a:pt x="64" y="62"/>
                  <a:pt x="64" y="62"/>
                  <a:pt x="64" y="62"/>
                </a:cubicBezTo>
                <a:cubicBezTo>
                  <a:pt x="65" y="60"/>
                  <a:pt x="65" y="59"/>
                  <a:pt x="65" y="57"/>
                </a:cubicBezTo>
                <a:cubicBezTo>
                  <a:pt x="65" y="18"/>
                  <a:pt x="65" y="18"/>
                  <a:pt x="65" y="18"/>
                </a:cubicBezTo>
                <a:cubicBezTo>
                  <a:pt x="65" y="17"/>
                  <a:pt x="65" y="15"/>
                  <a:pt x="64" y="14"/>
                </a:cubicBezTo>
                <a:cubicBezTo>
                  <a:pt x="50" y="0"/>
                  <a:pt x="50" y="0"/>
                  <a:pt x="50" y="0"/>
                </a:cubicBezTo>
                <a:cubicBezTo>
                  <a:pt x="50" y="0"/>
                  <a:pt x="50" y="0"/>
                  <a:pt x="50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4" y="0"/>
                  <a:pt x="56" y="0"/>
                  <a:pt x="59" y="3"/>
                </a:cubicBezTo>
                <a:cubicBezTo>
                  <a:pt x="69" y="13"/>
                  <a:pt x="69" y="13"/>
                  <a:pt x="69" y="13"/>
                </a:cubicBezTo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vert="horz" wrap="square" lIns="68560" tIns="34280" rIns="68560" bIns="34280" numCol="1" anchor="t" anchorCtr="0" compatLnSpc="1">
            <a:prstTxWarp prst="textNoShape">
              <a:avLst/>
            </a:prstTxWarp>
          </a:bodyPr>
          <a:lstStyle/>
          <a:p>
            <a:pPr defTabSz="931779">
              <a:defRPr/>
            </a:pPr>
            <a:endParaRPr lang="en-US" sz="1197" kern="0" dirty="0">
              <a:solidFill>
                <a:sysClr val="windowText" lastClr="000000"/>
              </a:solidFill>
            </a:endParaRPr>
          </a:p>
        </p:txBody>
      </p:sp>
      <p:sp>
        <p:nvSpPr>
          <p:cNvPr id="51" name="Rectangle 5">
            <a:extLst>
              <a:ext uri="{FF2B5EF4-FFF2-40B4-BE49-F238E27FC236}">
                <a16:creationId xmlns:a16="http://schemas.microsoft.com/office/drawing/2014/main" id="{347E579F-76C1-4FF7-8160-55072331460B}"/>
              </a:ext>
            </a:extLst>
          </p:cNvPr>
          <p:cNvSpPr/>
          <p:nvPr/>
        </p:nvSpPr>
        <p:spPr bwMode="auto">
          <a:xfrm>
            <a:off x="465955" y="2345424"/>
            <a:ext cx="11502523" cy="319673"/>
          </a:xfrm>
          <a:custGeom>
            <a:avLst/>
            <a:gdLst>
              <a:gd name="connsiteX0" fmla="*/ 0 w 8961438"/>
              <a:gd name="connsiteY0" fmla="*/ 0 h 159957"/>
              <a:gd name="connsiteX1" fmla="*/ 8961438 w 8961438"/>
              <a:gd name="connsiteY1" fmla="*/ 0 h 159957"/>
              <a:gd name="connsiteX2" fmla="*/ 8961438 w 8961438"/>
              <a:gd name="connsiteY2" fmla="*/ 159957 h 159957"/>
              <a:gd name="connsiteX3" fmla="*/ 0 w 8961438"/>
              <a:gd name="connsiteY3" fmla="*/ 159957 h 159957"/>
              <a:gd name="connsiteX4" fmla="*/ 0 w 8961438"/>
              <a:gd name="connsiteY4" fmla="*/ 0 h 159957"/>
              <a:gd name="connsiteX0" fmla="*/ 0 w 8961438"/>
              <a:gd name="connsiteY0" fmla="*/ 0 h 159957"/>
              <a:gd name="connsiteX1" fmla="*/ 8961438 w 8961438"/>
              <a:gd name="connsiteY1" fmla="*/ 0 h 159957"/>
              <a:gd name="connsiteX2" fmla="*/ 8961438 w 8961438"/>
              <a:gd name="connsiteY2" fmla="*/ 159957 h 159957"/>
              <a:gd name="connsiteX3" fmla="*/ 4457700 w 8961438"/>
              <a:gd name="connsiteY3" fmla="*/ 159957 h 159957"/>
              <a:gd name="connsiteX4" fmla="*/ 0 w 8961438"/>
              <a:gd name="connsiteY4" fmla="*/ 159957 h 159957"/>
              <a:gd name="connsiteX5" fmla="*/ 0 w 8961438"/>
              <a:gd name="connsiteY5" fmla="*/ 0 h 159957"/>
              <a:gd name="connsiteX0" fmla="*/ 4457700 w 8961438"/>
              <a:gd name="connsiteY0" fmla="*/ 159957 h 251397"/>
              <a:gd name="connsiteX1" fmla="*/ 0 w 8961438"/>
              <a:gd name="connsiteY1" fmla="*/ 159957 h 251397"/>
              <a:gd name="connsiteX2" fmla="*/ 0 w 8961438"/>
              <a:gd name="connsiteY2" fmla="*/ 0 h 251397"/>
              <a:gd name="connsiteX3" fmla="*/ 8961438 w 8961438"/>
              <a:gd name="connsiteY3" fmla="*/ 0 h 251397"/>
              <a:gd name="connsiteX4" fmla="*/ 8961438 w 8961438"/>
              <a:gd name="connsiteY4" fmla="*/ 159957 h 251397"/>
              <a:gd name="connsiteX5" fmla="*/ 4549140 w 8961438"/>
              <a:gd name="connsiteY5" fmla="*/ 251397 h 251397"/>
              <a:gd name="connsiteX0" fmla="*/ 4457700 w 8961438"/>
              <a:gd name="connsiteY0" fmla="*/ 159957 h 159957"/>
              <a:gd name="connsiteX1" fmla="*/ 0 w 8961438"/>
              <a:gd name="connsiteY1" fmla="*/ 159957 h 159957"/>
              <a:gd name="connsiteX2" fmla="*/ 0 w 8961438"/>
              <a:gd name="connsiteY2" fmla="*/ 0 h 159957"/>
              <a:gd name="connsiteX3" fmla="*/ 8961438 w 8961438"/>
              <a:gd name="connsiteY3" fmla="*/ 0 h 159957"/>
              <a:gd name="connsiteX4" fmla="*/ 8961438 w 8961438"/>
              <a:gd name="connsiteY4" fmla="*/ 159957 h 159957"/>
              <a:gd name="connsiteX0" fmla="*/ 0 w 8961438"/>
              <a:gd name="connsiteY0" fmla="*/ 159957 h 159957"/>
              <a:gd name="connsiteX1" fmla="*/ 0 w 8961438"/>
              <a:gd name="connsiteY1" fmla="*/ 0 h 159957"/>
              <a:gd name="connsiteX2" fmla="*/ 8961438 w 8961438"/>
              <a:gd name="connsiteY2" fmla="*/ 0 h 159957"/>
              <a:gd name="connsiteX3" fmla="*/ 8961438 w 8961438"/>
              <a:gd name="connsiteY3" fmla="*/ 159957 h 159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61438" h="159957">
                <a:moveTo>
                  <a:pt x="0" y="159957"/>
                </a:moveTo>
                <a:lnTo>
                  <a:pt x="0" y="0"/>
                </a:lnTo>
                <a:lnTo>
                  <a:pt x="8961438" y="0"/>
                </a:lnTo>
                <a:lnTo>
                  <a:pt x="8961438" y="159957"/>
                </a:lnTo>
              </a:path>
            </a:pathLst>
          </a:custGeom>
          <a:noFill/>
          <a:ln w="6350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6419" tIns="149136" rIns="186419" bIns="149136" numCol="1" spcCol="0" rtlCol="0" fromWordArt="0" anchor="b" anchorCtr="0" forceAA="0" compatLnSpc="1">
            <a:prstTxWarp prst="textNoShape">
              <a:avLst/>
            </a:prstTxWarp>
            <a:noAutofit/>
          </a:bodyPr>
          <a:lstStyle/>
          <a:p>
            <a:pPr algn="ctr" defTabSz="848716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27" kern="0" spc="-47" dirty="0">
              <a:solidFill>
                <a:srgbClr val="FFFFFF"/>
              </a:soli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2" name="Double Brace 51">
            <a:extLst>
              <a:ext uri="{FF2B5EF4-FFF2-40B4-BE49-F238E27FC236}">
                <a16:creationId xmlns:a16="http://schemas.microsoft.com/office/drawing/2014/main" id="{6C2A7B68-A915-4B0E-9121-29EAD868CE8D}"/>
              </a:ext>
            </a:extLst>
          </p:cNvPr>
          <p:cNvSpPr/>
          <p:nvPr/>
        </p:nvSpPr>
        <p:spPr>
          <a:xfrm>
            <a:off x="3623598" y="2062103"/>
            <a:ext cx="5187234" cy="496158"/>
          </a:xfrm>
          <a:prstGeom prst="bracePair">
            <a:avLst>
              <a:gd name="adj" fmla="val 0"/>
            </a:avLst>
          </a:prstGeom>
          <a:solidFill>
            <a:schemeClr val="bg1"/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37141" tIns="46623" rIns="137141" bIns="4662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848716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kern="0" dirty="0">
                <a:solidFill>
                  <a:sysClr val="windowText" lastClr="000000"/>
                </a:solidFill>
                <a:latin typeface="Segoe UI Light"/>
                <a:ea typeface="Segoe UI" pitchFamily="34" charset="0"/>
                <a:cs typeface="Segoe UI" pitchFamily="34" charset="0"/>
              </a:rPr>
              <a:t>Partner Center Key Capabilities</a:t>
            </a:r>
          </a:p>
        </p:txBody>
      </p:sp>
    </p:spTree>
    <p:extLst>
      <p:ext uri="{BB962C8B-B14F-4D97-AF65-F5344CB8AC3E}">
        <p14:creationId xmlns:p14="http://schemas.microsoft.com/office/powerpoint/2010/main" val="264501037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9094970-D37E-4FA2-B60A-819076254ADA}"/>
              </a:ext>
            </a:extLst>
          </p:cNvPr>
          <p:cNvSpPr/>
          <p:nvPr/>
        </p:nvSpPr>
        <p:spPr bwMode="auto">
          <a:xfrm>
            <a:off x="2785033" y="1487211"/>
            <a:ext cx="2228251" cy="228567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32293" fontAlgn="base">
              <a:spcBef>
                <a:spcPct val="0"/>
              </a:spcBef>
              <a:spcAft>
                <a:spcPct val="0"/>
              </a:spcAft>
            </a:pPr>
            <a:r>
              <a:rPr lang="en-US" sz="2000" kern="0" dirty="0">
                <a:solidFill>
                  <a:schemeClr val="bg1"/>
                </a:solidFill>
                <a:latin typeface="+mj-lt"/>
              </a:rPr>
              <a:t>Services are created in the Azure Management portal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188571-5916-482F-B166-AC8903249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Selling Azure through CSP 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D249BDE-AD44-4548-970D-BB18F89D9D52}"/>
              </a:ext>
            </a:extLst>
          </p:cNvPr>
          <p:cNvSpPr/>
          <p:nvPr/>
        </p:nvSpPr>
        <p:spPr bwMode="auto">
          <a:xfrm>
            <a:off x="465952" y="1487211"/>
            <a:ext cx="2228251" cy="228567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224">
              <a:defRPr/>
            </a:pPr>
            <a:r>
              <a:rPr lang="en-US" sz="2000" kern="0" dirty="0">
                <a:solidFill>
                  <a:schemeClr val="bg1"/>
                </a:solidFill>
                <a:latin typeface="+mj-lt"/>
              </a:rPr>
              <a:t>Partner establishes customer relationship and “sells” Azure subscription</a:t>
            </a:r>
            <a:endParaRPr lang="en-IN" sz="2000" kern="0" dirty="0" err="1">
              <a:solidFill>
                <a:schemeClr val="bg1"/>
              </a:solidFill>
              <a:latin typeface="+mj-lt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95F28B-12F3-43E9-9F0F-C7411F5E4B8D}"/>
              </a:ext>
            </a:extLst>
          </p:cNvPr>
          <p:cNvSpPr/>
          <p:nvPr/>
        </p:nvSpPr>
        <p:spPr bwMode="auto">
          <a:xfrm>
            <a:off x="5104113" y="1487211"/>
            <a:ext cx="2228251" cy="228567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224">
              <a:defRPr/>
            </a:pPr>
            <a:r>
              <a:rPr lang="en-US" sz="2000" kern="0" dirty="0">
                <a:solidFill>
                  <a:schemeClr val="bg1"/>
                </a:solidFill>
                <a:latin typeface="+mj-lt"/>
              </a:rPr>
              <a:t>Usage occurs over the month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991090-0E45-4860-8CD3-3C3E13746116}"/>
              </a:ext>
            </a:extLst>
          </p:cNvPr>
          <p:cNvSpPr/>
          <p:nvPr/>
        </p:nvSpPr>
        <p:spPr bwMode="auto">
          <a:xfrm>
            <a:off x="7423192" y="1487211"/>
            <a:ext cx="2228251" cy="228567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224">
              <a:defRPr/>
            </a:pPr>
            <a:r>
              <a:rPr lang="en-US" sz="2000" kern="0" dirty="0">
                <a:solidFill>
                  <a:schemeClr val="bg1"/>
                </a:solidFill>
                <a:latin typeface="+mj-lt"/>
              </a:rPr>
              <a:t>Microsoft bills the partner for the usage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7FAED8B-1A8A-49C7-8609-2C570204D748}"/>
              </a:ext>
            </a:extLst>
          </p:cNvPr>
          <p:cNvSpPr/>
          <p:nvPr/>
        </p:nvSpPr>
        <p:spPr bwMode="auto">
          <a:xfrm>
            <a:off x="9742271" y="1487211"/>
            <a:ext cx="2228251" cy="2285676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27" tIns="45713" rIns="91427" bIns="45713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224">
              <a:defRPr/>
            </a:pPr>
            <a:r>
              <a:rPr lang="en-US" sz="2000" kern="0" dirty="0">
                <a:solidFill>
                  <a:schemeClr val="bg1"/>
                </a:solidFill>
                <a:latin typeface="+mj-lt"/>
              </a:rPr>
              <a:t>Partner bills the customer for the usage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81FEA61-72F0-441B-B99C-CD513271B3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9" r="6036" b="24246"/>
          <a:stretch/>
        </p:blipFill>
        <p:spPr>
          <a:xfrm>
            <a:off x="7883256" y="3885256"/>
            <a:ext cx="4099760" cy="2389854"/>
          </a:xfrm>
          <a:prstGeom prst="rect">
            <a:avLst/>
          </a:prstGeom>
          <a:effectLst/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8CEFD069-C78C-4B65-A876-E3F089A57FC9}"/>
              </a:ext>
            </a:extLst>
          </p:cNvPr>
          <p:cNvSpPr/>
          <p:nvPr/>
        </p:nvSpPr>
        <p:spPr bwMode="auto">
          <a:xfrm rot="5400000">
            <a:off x="7173356" y="4954482"/>
            <a:ext cx="731872" cy="251400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4" tIns="146283" rIns="182854" bIns="14628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293" fontAlgn="base">
              <a:spcBef>
                <a:spcPct val="0"/>
              </a:spcBef>
              <a:spcAft>
                <a:spcPct val="0"/>
              </a:spcAft>
            </a:pPr>
            <a:endParaRPr lang="en-IN" sz="2200" b="1" kern="0" dirty="0">
              <a:solidFill>
                <a:schemeClr val="tx2"/>
              </a:solidFill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3273FFA-5698-40BD-8828-F98388325B1A}"/>
              </a:ext>
            </a:extLst>
          </p:cNvPr>
          <p:cNvGrpSpPr/>
          <p:nvPr/>
        </p:nvGrpSpPr>
        <p:grpSpPr>
          <a:xfrm>
            <a:off x="2694203" y="3170158"/>
            <a:ext cx="267641" cy="459848"/>
            <a:chOff x="2693703" y="3461252"/>
            <a:chExt cx="267679" cy="459913"/>
          </a:xfrm>
        </p:grpSpPr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E06AA531-DD7C-4E4C-99E9-C79264702FA7}"/>
                </a:ext>
              </a:extLst>
            </p:cNvPr>
            <p:cNvSpPr/>
            <p:nvPr/>
          </p:nvSpPr>
          <p:spPr bwMode="auto">
            <a:xfrm rot="5400000">
              <a:off x="2620296" y="3580079"/>
              <a:ext cx="459913" cy="222259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spcBef>
                  <a:spcPct val="0"/>
                </a:spcBef>
                <a:spcAft>
                  <a:spcPct val="0"/>
                </a:spcAft>
              </a:pPr>
              <a:endParaRPr lang="en-IN" sz="2200" b="1" kern="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C1DB0665-BB9A-4712-8140-DD6F9BA24140}"/>
                </a:ext>
              </a:extLst>
            </p:cNvPr>
            <p:cNvSpPr/>
            <p:nvPr/>
          </p:nvSpPr>
          <p:spPr bwMode="auto">
            <a:xfrm rot="5400000">
              <a:off x="2574876" y="3580079"/>
              <a:ext cx="459913" cy="222259"/>
            </a:xfrm>
            <a:prstGeom prst="triangl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spcBef>
                  <a:spcPct val="0"/>
                </a:spcBef>
                <a:spcAft>
                  <a:spcPct val="0"/>
                </a:spcAft>
              </a:pPr>
              <a:endParaRPr lang="en-IN" sz="2200" b="1" kern="0" dirty="0">
                <a:solidFill>
                  <a:schemeClr val="tx2"/>
                </a:solidFill>
                <a:cs typeface="Segoe UI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7B3A04F-D0FE-4A2D-90D5-123A8FC789AB}"/>
              </a:ext>
            </a:extLst>
          </p:cNvPr>
          <p:cNvGrpSpPr/>
          <p:nvPr/>
        </p:nvGrpSpPr>
        <p:grpSpPr>
          <a:xfrm>
            <a:off x="5013284" y="3170158"/>
            <a:ext cx="267641" cy="459848"/>
            <a:chOff x="2693703" y="3461252"/>
            <a:chExt cx="267679" cy="459913"/>
          </a:xfrm>
        </p:grpSpPr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3469BF78-774F-4FFE-A556-AA901BA0E85A}"/>
                </a:ext>
              </a:extLst>
            </p:cNvPr>
            <p:cNvSpPr/>
            <p:nvPr/>
          </p:nvSpPr>
          <p:spPr bwMode="auto">
            <a:xfrm rot="5400000">
              <a:off x="2620296" y="3580079"/>
              <a:ext cx="459913" cy="222259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spcBef>
                  <a:spcPct val="0"/>
                </a:spcBef>
                <a:spcAft>
                  <a:spcPct val="0"/>
                </a:spcAft>
              </a:pPr>
              <a:endParaRPr lang="en-IN" sz="2200" b="1" kern="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5" name="Isosceles Triangle 24">
              <a:extLst>
                <a:ext uri="{FF2B5EF4-FFF2-40B4-BE49-F238E27FC236}">
                  <a16:creationId xmlns:a16="http://schemas.microsoft.com/office/drawing/2014/main" id="{93CF3329-99EF-4F93-90B6-01BC2C108857}"/>
                </a:ext>
              </a:extLst>
            </p:cNvPr>
            <p:cNvSpPr/>
            <p:nvPr/>
          </p:nvSpPr>
          <p:spPr bwMode="auto">
            <a:xfrm rot="5400000">
              <a:off x="2574876" y="3580079"/>
              <a:ext cx="459913" cy="222259"/>
            </a:xfrm>
            <a:prstGeom prst="triangl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spcBef>
                  <a:spcPct val="0"/>
                </a:spcBef>
                <a:spcAft>
                  <a:spcPct val="0"/>
                </a:spcAft>
              </a:pPr>
              <a:endParaRPr lang="en-IN" sz="2200" b="1" kern="0" dirty="0">
                <a:solidFill>
                  <a:schemeClr val="tx2"/>
                </a:solidFill>
                <a:cs typeface="Segoe UI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62D4552D-D6D9-47F9-8DA8-185A5B39183A}"/>
              </a:ext>
            </a:extLst>
          </p:cNvPr>
          <p:cNvGrpSpPr/>
          <p:nvPr/>
        </p:nvGrpSpPr>
        <p:grpSpPr>
          <a:xfrm>
            <a:off x="7332364" y="3170158"/>
            <a:ext cx="267641" cy="459848"/>
            <a:chOff x="2693703" y="3461252"/>
            <a:chExt cx="267679" cy="459913"/>
          </a:xfrm>
        </p:grpSpPr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id="{2C402B7C-E9FF-42D7-ACFC-25ABB2B366FA}"/>
                </a:ext>
              </a:extLst>
            </p:cNvPr>
            <p:cNvSpPr/>
            <p:nvPr/>
          </p:nvSpPr>
          <p:spPr bwMode="auto">
            <a:xfrm rot="5400000">
              <a:off x="2620296" y="3580079"/>
              <a:ext cx="459913" cy="222259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spcBef>
                  <a:spcPct val="0"/>
                </a:spcBef>
                <a:spcAft>
                  <a:spcPct val="0"/>
                </a:spcAft>
              </a:pPr>
              <a:endParaRPr lang="en-IN" sz="2200" b="1" kern="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25B1DCE1-86F9-4779-B170-29F5AA84E8A5}"/>
                </a:ext>
              </a:extLst>
            </p:cNvPr>
            <p:cNvSpPr/>
            <p:nvPr/>
          </p:nvSpPr>
          <p:spPr bwMode="auto">
            <a:xfrm rot="5400000">
              <a:off x="2574876" y="3580079"/>
              <a:ext cx="459913" cy="222259"/>
            </a:xfrm>
            <a:prstGeom prst="triangl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spcBef>
                  <a:spcPct val="0"/>
                </a:spcBef>
                <a:spcAft>
                  <a:spcPct val="0"/>
                </a:spcAft>
              </a:pPr>
              <a:endParaRPr lang="en-IN" sz="2200" b="1" kern="0" dirty="0">
                <a:solidFill>
                  <a:schemeClr val="tx2"/>
                </a:solidFill>
                <a:cs typeface="Segoe UI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B5661D3-BBF5-4222-B415-C1C758840369}"/>
              </a:ext>
            </a:extLst>
          </p:cNvPr>
          <p:cNvGrpSpPr/>
          <p:nvPr/>
        </p:nvGrpSpPr>
        <p:grpSpPr>
          <a:xfrm>
            <a:off x="9651444" y="3170158"/>
            <a:ext cx="267641" cy="459848"/>
            <a:chOff x="2693703" y="3461252"/>
            <a:chExt cx="267679" cy="459913"/>
          </a:xfrm>
        </p:grpSpPr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56DFA586-B4BC-447F-BEF2-47F0938FA952}"/>
                </a:ext>
              </a:extLst>
            </p:cNvPr>
            <p:cNvSpPr/>
            <p:nvPr/>
          </p:nvSpPr>
          <p:spPr bwMode="auto">
            <a:xfrm rot="5400000">
              <a:off x="2620296" y="3580079"/>
              <a:ext cx="459913" cy="222259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spcBef>
                  <a:spcPct val="0"/>
                </a:spcBef>
                <a:spcAft>
                  <a:spcPct val="0"/>
                </a:spcAft>
              </a:pPr>
              <a:endParaRPr lang="en-IN" sz="2200" b="1" kern="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1A186521-5709-4ACA-BBBE-0B8B364317F8}"/>
                </a:ext>
              </a:extLst>
            </p:cNvPr>
            <p:cNvSpPr/>
            <p:nvPr/>
          </p:nvSpPr>
          <p:spPr bwMode="auto">
            <a:xfrm rot="5400000">
              <a:off x="2574876" y="3580079"/>
              <a:ext cx="459913" cy="222259"/>
            </a:xfrm>
            <a:prstGeom prst="triangle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54" tIns="146283" rIns="182854" bIns="146283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293" fontAlgn="base">
                <a:spcBef>
                  <a:spcPct val="0"/>
                </a:spcBef>
                <a:spcAft>
                  <a:spcPct val="0"/>
                </a:spcAft>
              </a:pPr>
              <a:endParaRPr lang="en-IN" sz="2200" b="1" kern="0" dirty="0">
                <a:solidFill>
                  <a:schemeClr val="tx2"/>
                </a:solidFill>
                <a:ea typeface="Segoe UI" pitchFamily="34" charset="0"/>
                <a:cs typeface="Segoe UI" pitchFamily="34" charset="0"/>
              </a:endParaRPr>
            </a:p>
          </p:txBody>
        </p:sp>
      </p:grpSp>
      <p:grpSp>
        <p:nvGrpSpPr>
          <p:cNvPr id="36" name="Group 1"/>
          <p:cNvGrpSpPr/>
          <p:nvPr/>
        </p:nvGrpSpPr>
        <p:grpSpPr>
          <a:xfrm>
            <a:off x="465953" y="4016521"/>
            <a:ext cx="6659048" cy="2258587"/>
            <a:chOff x="347276" y="1834948"/>
            <a:chExt cx="4674880" cy="1448787"/>
          </a:xfrm>
        </p:grpSpPr>
        <p:pic>
          <p:nvPicPr>
            <p:cNvPr id="37" name="Picture 3"/>
            <p:cNvPicPr>
              <a:picLocks noChangeAspect="1"/>
            </p:cNvPicPr>
            <p:nvPr/>
          </p:nvPicPr>
          <p:blipFill rotWithShape="1">
            <a:blip r:embed="rId4"/>
            <a:srcRect t="31150"/>
            <a:stretch/>
          </p:blipFill>
          <p:spPr>
            <a:xfrm>
              <a:off x="347276" y="1834948"/>
              <a:ext cx="4674880" cy="1448787"/>
            </a:xfrm>
            <a:prstGeom prst="rect">
              <a:avLst/>
            </a:prstGeom>
            <a:ln>
              <a:solidFill>
                <a:srgbClr val="505050">
                  <a:lumMod val="95000"/>
                </a:srgb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8" name="Rectangle 4"/>
            <p:cNvSpPr/>
            <p:nvPr/>
          </p:nvSpPr>
          <p:spPr bwMode="auto">
            <a:xfrm>
              <a:off x="548640" y="2976750"/>
              <a:ext cx="1369649" cy="164750"/>
            </a:xfrm>
            <a:prstGeom prst="rect">
              <a:avLst/>
            </a:prstGeom>
            <a:solidFill>
              <a:srgbClr val="99C9EF"/>
            </a:solidFill>
            <a:ln w="1079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square" lIns="0" tIns="46616" rIns="0" bIns="46616" numCol="1" rtlCol="0" anchor="ctr" anchorCtr="0" compatLnSpc="1">
              <a:prstTxWarp prst="textNoShape">
                <a:avLst/>
              </a:prstTxWarp>
            </a:bodyPr>
            <a:lstStyle/>
            <a:p>
              <a:pPr defTabSz="931935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800" kern="0" dirty="0">
                  <a:gradFill>
                    <a:gsLst>
                      <a:gs pos="5417">
                        <a:srgbClr val="32145A"/>
                      </a:gs>
                      <a:gs pos="100000">
                        <a:srgbClr val="32145A"/>
                      </a:gs>
                    </a:gsLst>
                    <a:lin ang="5400000" scaled="0"/>
                  </a:gradFill>
                  <a:latin typeface="Segoe UI"/>
                </a:rPr>
                <a:t>   Microsoft Azure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5490966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68DC9-7194-407B-8632-36232CBFE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481" y="1007771"/>
            <a:ext cx="11887878" cy="820092"/>
          </a:xfrm>
        </p:spPr>
        <p:txBody>
          <a:bodyPr/>
          <a:lstStyle/>
          <a:p>
            <a:r>
              <a:rPr lang="en-US" dirty="0"/>
              <a:t>Types of CSP Partners</a:t>
            </a:r>
            <a:endParaRPr lang="en-IN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839523-AD1E-46EC-9F33-B31F96239337}"/>
              </a:ext>
            </a:extLst>
          </p:cNvPr>
          <p:cNvSpPr/>
          <p:nvPr/>
        </p:nvSpPr>
        <p:spPr bwMode="auto">
          <a:xfrm>
            <a:off x="6280295" y="2223759"/>
            <a:ext cx="5690227" cy="355105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6008" indent="-346008" defTabSz="932293" fontAlgn="base">
              <a:spcBef>
                <a:spcPts val="1199"/>
              </a:spcBef>
              <a:buFont typeface="Arial" panose="020B0604020202020204" pitchFamily="34" charset="0"/>
              <a:buChar char="•"/>
            </a:pPr>
            <a:endParaRPr lang="en-US" sz="2800" kern="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888125-13C3-45E8-B1CC-726A9A5C693A}"/>
              </a:ext>
            </a:extLst>
          </p:cNvPr>
          <p:cNvSpPr/>
          <p:nvPr/>
        </p:nvSpPr>
        <p:spPr bwMode="auto">
          <a:xfrm>
            <a:off x="465952" y="2223759"/>
            <a:ext cx="5690227" cy="3551052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41" tIns="91427" rIns="137141" bIns="91427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346008" indent="-346008" defTabSz="914224">
              <a:spcBef>
                <a:spcPts val="1199"/>
              </a:spcBef>
              <a:buFont typeface="Arial" panose="020B0604020202020204" pitchFamily="34" charset="0"/>
              <a:buChar char="•"/>
              <a:defRPr/>
            </a:pPr>
            <a:endParaRPr lang="en-IN" sz="2800" kern="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02A6AC1-F7ED-4316-8C91-84FCC3A65039}"/>
              </a:ext>
            </a:extLst>
          </p:cNvPr>
          <p:cNvSpPr/>
          <p:nvPr/>
        </p:nvSpPr>
        <p:spPr>
          <a:xfrm>
            <a:off x="6362993" y="2313186"/>
            <a:ext cx="5524832" cy="6176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580" tIns="121580" rIns="121580" bIns="121580" numCol="1" spcCol="1270" anchor="ctr" anchorCtr="0">
            <a:noAutofit/>
          </a:bodyPr>
          <a:lstStyle/>
          <a:p>
            <a:pPr defTabSz="1066595">
              <a:spcBef>
                <a:spcPct val="0"/>
              </a:spcBef>
              <a:spcAft>
                <a:spcPct val="35000"/>
              </a:spcAft>
            </a:pPr>
            <a:r>
              <a:rPr lang="en-IN" sz="2400" kern="0" dirty="0">
                <a:solidFill>
                  <a:schemeClr val="tx2"/>
                </a:solidFill>
                <a:latin typeface="+mj-lt"/>
              </a:rPr>
              <a:t>System Integrators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B1B94883-E62E-45D4-97F7-8576BD32AB2A}"/>
              </a:ext>
            </a:extLst>
          </p:cNvPr>
          <p:cNvSpPr/>
          <p:nvPr/>
        </p:nvSpPr>
        <p:spPr>
          <a:xfrm>
            <a:off x="6362993" y="2999969"/>
            <a:ext cx="5524832" cy="6176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580" tIns="121580" rIns="121580" bIns="121580" numCol="1" spcCol="1270" anchor="ctr" anchorCtr="0">
            <a:noAutofit/>
          </a:bodyPr>
          <a:lstStyle/>
          <a:p>
            <a:pPr defTabSz="1066595">
              <a:spcBef>
                <a:spcPct val="0"/>
              </a:spcBef>
              <a:spcAft>
                <a:spcPct val="35000"/>
              </a:spcAft>
            </a:pPr>
            <a:r>
              <a:rPr lang="en-IN" sz="2400" kern="0" dirty="0">
                <a:solidFill>
                  <a:schemeClr val="tx2"/>
                </a:solidFill>
                <a:latin typeface="+mj-lt"/>
              </a:rPr>
              <a:t>License Resellers and distributors</a:t>
            </a: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E7E1842-822F-45CA-97A5-04AE10338DE5}"/>
              </a:ext>
            </a:extLst>
          </p:cNvPr>
          <p:cNvSpPr/>
          <p:nvPr/>
        </p:nvSpPr>
        <p:spPr>
          <a:xfrm>
            <a:off x="6362993" y="3686751"/>
            <a:ext cx="5524832" cy="6176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580" tIns="121580" rIns="121580" bIns="121580" numCol="1" spcCol="1270" anchor="ctr" anchorCtr="0">
            <a:noAutofit/>
          </a:bodyPr>
          <a:lstStyle/>
          <a:p>
            <a:pPr defTabSz="1066595">
              <a:spcBef>
                <a:spcPct val="0"/>
              </a:spcBef>
              <a:spcAft>
                <a:spcPct val="35000"/>
              </a:spcAft>
            </a:pPr>
            <a:r>
              <a:rPr lang="en-IN" sz="2400" kern="0" dirty="0">
                <a:solidFill>
                  <a:schemeClr val="tx2"/>
                </a:solidFill>
                <a:latin typeface="+mj-lt"/>
              </a:rPr>
              <a:t>Hardware Resellers and distributors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A84A44B-062D-44CC-9B68-41CD56F5B6A4}"/>
              </a:ext>
            </a:extLst>
          </p:cNvPr>
          <p:cNvSpPr/>
          <p:nvPr/>
        </p:nvSpPr>
        <p:spPr>
          <a:xfrm>
            <a:off x="6362993" y="4373534"/>
            <a:ext cx="5524832" cy="6176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580" tIns="121580" rIns="121580" bIns="121580" numCol="1" spcCol="1270" anchor="ctr" anchorCtr="0">
            <a:noAutofit/>
          </a:bodyPr>
          <a:lstStyle/>
          <a:p>
            <a:pPr defTabSz="1066595">
              <a:spcBef>
                <a:spcPct val="0"/>
              </a:spcBef>
              <a:spcAft>
                <a:spcPct val="35000"/>
              </a:spcAft>
            </a:pPr>
            <a:r>
              <a:rPr lang="en-IN" sz="2400" kern="0">
                <a:solidFill>
                  <a:schemeClr val="tx2"/>
                </a:solidFill>
                <a:latin typeface="+mj-lt"/>
              </a:rPr>
              <a:t>ISVs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B8B7FBB-30EF-447B-9477-8121BA7DBDD1}"/>
              </a:ext>
            </a:extLst>
          </p:cNvPr>
          <p:cNvSpPr/>
          <p:nvPr/>
        </p:nvSpPr>
        <p:spPr>
          <a:xfrm>
            <a:off x="6362993" y="5060317"/>
            <a:ext cx="5524832" cy="6176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1580" tIns="121580" rIns="121580" bIns="121580" numCol="1" spcCol="1270" anchor="ctr" anchorCtr="0">
            <a:noAutofit/>
          </a:bodyPr>
          <a:lstStyle/>
          <a:p>
            <a:pPr defTabSz="1066595">
              <a:spcBef>
                <a:spcPct val="0"/>
              </a:spcBef>
              <a:spcAft>
                <a:spcPct val="35000"/>
              </a:spcAft>
            </a:pPr>
            <a:r>
              <a:rPr lang="en-IN" sz="2400" kern="0" dirty="0">
                <a:solidFill>
                  <a:schemeClr val="tx2"/>
                </a:solidFill>
                <a:latin typeface="+mj-lt"/>
              </a:rPr>
              <a:t>Dynamics partners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BC91F4C-8717-40A2-BB09-36BFF0913B3B}"/>
              </a:ext>
            </a:extLst>
          </p:cNvPr>
          <p:cNvGrpSpPr/>
          <p:nvPr/>
        </p:nvGrpSpPr>
        <p:grpSpPr>
          <a:xfrm>
            <a:off x="548649" y="2313184"/>
            <a:ext cx="5524832" cy="3364803"/>
            <a:chOff x="547845" y="1343562"/>
            <a:chExt cx="5525616" cy="3269467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B8265A3-6E4A-43A1-A51E-90A1320ED9B4}"/>
                </a:ext>
              </a:extLst>
            </p:cNvPr>
            <p:cNvSpPr/>
            <p:nvPr/>
          </p:nvSpPr>
          <p:spPr>
            <a:xfrm>
              <a:off x="547845" y="1343562"/>
              <a:ext cx="5525616" cy="10438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369" tIns="182369" rIns="182369" bIns="182369" numCol="1" spcCol="1270" anchor="ctr" anchorCtr="0">
              <a:noAutofit/>
            </a:bodyPr>
            <a:lstStyle/>
            <a:p>
              <a:pPr defTabSz="1599893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kern="0" dirty="0">
                  <a:solidFill>
                    <a:schemeClr val="tx2"/>
                  </a:solidFill>
                  <a:latin typeface="+mj-lt"/>
                </a:rPr>
                <a:t>Hosting Service Providers</a:t>
              </a: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06F4F01-FD05-4FE4-AC8F-7847A6183331}"/>
                </a:ext>
              </a:extLst>
            </p:cNvPr>
            <p:cNvSpPr/>
            <p:nvPr/>
          </p:nvSpPr>
          <p:spPr>
            <a:xfrm>
              <a:off x="547845" y="2456349"/>
              <a:ext cx="5525616" cy="10438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369" tIns="182369" rIns="182369" bIns="182369" numCol="1" spcCol="1270" anchor="ctr" anchorCtr="0">
              <a:noAutofit/>
            </a:bodyPr>
            <a:lstStyle/>
            <a:p>
              <a:pPr defTabSz="1599893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kern="0">
                  <a:solidFill>
                    <a:schemeClr val="tx2"/>
                  </a:solidFill>
                  <a:latin typeface="+mj-lt"/>
                </a:rPr>
                <a:t>Telcos</a:t>
              </a: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47FC8C0-CB5C-49C7-B951-E6309BCA7E07}"/>
                </a:ext>
              </a:extLst>
            </p:cNvPr>
            <p:cNvSpPr/>
            <p:nvPr/>
          </p:nvSpPr>
          <p:spPr>
            <a:xfrm>
              <a:off x="547845" y="3569136"/>
              <a:ext cx="5525616" cy="10438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82369" tIns="182369" rIns="182369" bIns="182369" numCol="1" spcCol="1270" anchor="ctr" anchorCtr="0">
              <a:noAutofit/>
            </a:bodyPr>
            <a:lstStyle/>
            <a:p>
              <a:pPr defTabSz="1599893">
                <a:spcBef>
                  <a:spcPct val="0"/>
                </a:spcBef>
                <a:spcAft>
                  <a:spcPct val="35000"/>
                </a:spcAft>
              </a:pPr>
              <a:r>
                <a:rPr lang="en-IN" sz="2400" kern="0" dirty="0">
                  <a:solidFill>
                    <a:schemeClr val="tx2"/>
                  </a:solidFill>
                  <a:latin typeface="+mj-lt"/>
                </a:rPr>
                <a:t>IT Outsourcing companies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253647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2AD93-9665-4CB1-B146-3E02262F7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Azure CSP Partners usually sell</a:t>
            </a:r>
            <a:endParaRPr lang="en-IN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EC955B2-585D-48B8-B1F2-6CA7D5812F5B}"/>
              </a:ext>
            </a:extLst>
          </p:cNvPr>
          <p:cNvSpPr/>
          <p:nvPr/>
        </p:nvSpPr>
        <p:spPr>
          <a:xfrm>
            <a:off x="465955" y="1559787"/>
            <a:ext cx="6148150" cy="478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defTabSz="622181">
              <a:spcBef>
                <a:spcPct val="0"/>
              </a:spcBef>
            </a:pPr>
            <a:r>
              <a:rPr lang="en-US" kern="0" dirty="0">
                <a:solidFill>
                  <a:schemeClr val="accent2"/>
                </a:solidFill>
              </a:rPr>
              <a:t>Managed Cloud Services</a:t>
            </a:r>
            <a:endParaRPr lang="en-IN" kern="0" dirty="0">
              <a:solidFill>
                <a:schemeClr val="accent2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D79EF57-FCD5-40FA-9020-E01E170CCA6A}"/>
              </a:ext>
            </a:extLst>
          </p:cNvPr>
          <p:cNvSpPr/>
          <p:nvPr/>
        </p:nvSpPr>
        <p:spPr>
          <a:xfrm>
            <a:off x="465955" y="2126020"/>
            <a:ext cx="6148150" cy="478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defTabSz="622181">
              <a:spcBef>
                <a:spcPct val="0"/>
              </a:spcBef>
            </a:pPr>
            <a:r>
              <a:rPr lang="en-US" kern="0" dirty="0">
                <a:solidFill>
                  <a:schemeClr val="accent2"/>
                </a:solidFill>
              </a:rPr>
              <a:t>Azure Subscription with support services from a partner</a:t>
            </a:r>
            <a:endParaRPr lang="en-IN" kern="0" dirty="0">
              <a:solidFill>
                <a:schemeClr val="accent2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91CA173-47CA-4FE1-BD82-C640C7B21488}"/>
              </a:ext>
            </a:extLst>
          </p:cNvPr>
          <p:cNvSpPr/>
          <p:nvPr/>
        </p:nvSpPr>
        <p:spPr>
          <a:xfrm>
            <a:off x="465955" y="2692254"/>
            <a:ext cx="6148150" cy="14125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defTabSz="622181">
              <a:spcBef>
                <a:spcPct val="0"/>
              </a:spcBef>
            </a:pPr>
            <a:r>
              <a:rPr lang="en-US" kern="0" dirty="0">
                <a:solidFill>
                  <a:schemeClr val="accent2"/>
                </a:solidFill>
              </a:rPr>
              <a:t>Infrastructure solutions on top of Azure services</a:t>
            </a:r>
          </a:p>
          <a:p>
            <a:pPr marL="339659" indent="-228557" defTabSz="622181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599" kern="0" dirty="0">
                <a:solidFill>
                  <a:schemeClr val="tx2"/>
                </a:solidFill>
              </a:rPr>
              <a:t>Managed Backup to the Cloud</a:t>
            </a:r>
            <a:endParaRPr lang="en-IN" sz="1599" kern="0" dirty="0">
              <a:solidFill>
                <a:schemeClr val="tx2"/>
              </a:solidFill>
            </a:endParaRPr>
          </a:p>
          <a:p>
            <a:pPr marL="339659" indent="-228557" defTabSz="622181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599" kern="0" dirty="0">
                <a:solidFill>
                  <a:schemeClr val="tx2"/>
                </a:solidFill>
              </a:rPr>
              <a:t>Disaster Recovery as a Service</a:t>
            </a:r>
            <a:endParaRPr lang="en-IN" sz="1599" kern="0" dirty="0">
              <a:solidFill>
                <a:schemeClr val="tx2"/>
              </a:solidFill>
            </a:endParaRPr>
          </a:p>
          <a:p>
            <a:pPr marL="339659" indent="-228557" defTabSz="622181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599" kern="0" dirty="0">
                <a:solidFill>
                  <a:schemeClr val="tx2"/>
                </a:solidFill>
              </a:rPr>
              <a:t>Cloud Storage</a:t>
            </a:r>
            <a:endParaRPr lang="en-IN" sz="1599" kern="0" dirty="0">
              <a:solidFill>
                <a:schemeClr val="tx2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7482B99B-BB28-43BD-9C37-3913616DA592}"/>
              </a:ext>
            </a:extLst>
          </p:cNvPr>
          <p:cNvSpPr/>
          <p:nvPr/>
        </p:nvSpPr>
        <p:spPr>
          <a:xfrm>
            <a:off x="465955" y="4192713"/>
            <a:ext cx="6148150" cy="14125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defTabSz="622181">
              <a:spcBef>
                <a:spcPct val="0"/>
              </a:spcBef>
            </a:pPr>
            <a:r>
              <a:rPr lang="en-US" kern="0" dirty="0">
                <a:solidFill>
                  <a:schemeClr val="accent2"/>
                </a:solidFill>
              </a:rPr>
              <a:t>Business Applications, deployed on Azure platform</a:t>
            </a:r>
          </a:p>
          <a:p>
            <a:pPr marL="339659" indent="-228557" defTabSz="622181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599" kern="0" dirty="0">
                <a:solidFill>
                  <a:schemeClr val="tx2"/>
                </a:solidFill>
              </a:rPr>
              <a:t>Dynamics solutions</a:t>
            </a:r>
            <a:endParaRPr lang="en-IN" sz="1599" kern="0" dirty="0">
              <a:solidFill>
                <a:schemeClr val="tx2"/>
              </a:solidFill>
            </a:endParaRPr>
          </a:p>
          <a:p>
            <a:pPr marL="339659" indent="-228557" defTabSz="622181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599" kern="0" dirty="0">
                <a:solidFill>
                  <a:schemeClr val="tx2"/>
                </a:solidFill>
              </a:rPr>
              <a:t>SharePoint solutions</a:t>
            </a:r>
            <a:endParaRPr lang="en-IN" sz="1599" kern="0" dirty="0">
              <a:solidFill>
                <a:schemeClr val="tx2"/>
              </a:solidFill>
            </a:endParaRPr>
          </a:p>
          <a:p>
            <a:pPr marL="339659" indent="-228557" defTabSz="622181">
              <a:spcBef>
                <a:spcPts val="200"/>
              </a:spcBef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599" kern="0" dirty="0">
                <a:solidFill>
                  <a:schemeClr val="tx2"/>
                </a:solidFill>
              </a:rPr>
              <a:t>3</a:t>
            </a:r>
            <a:r>
              <a:rPr lang="en-US" sz="1599" kern="0" baseline="30000" dirty="0">
                <a:solidFill>
                  <a:schemeClr val="tx2"/>
                </a:solidFill>
              </a:rPr>
              <a:t>rd</a:t>
            </a:r>
            <a:r>
              <a:rPr lang="en-US" sz="1599" kern="0" dirty="0">
                <a:solidFill>
                  <a:schemeClr val="tx2"/>
                </a:solidFill>
              </a:rPr>
              <a:t> party business applications</a:t>
            </a:r>
            <a:endParaRPr lang="en-IN" sz="1599" kern="0" dirty="0">
              <a:solidFill>
                <a:schemeClr val="tx2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79CCC09-04CC-4096-A8F5-8ACC55C9AE01}"/>
              </a:ext>
            </a:extLst>
          </p:cNvPr>
          <p:cNvSpPr/>
          <p:nvPr/>
        </p:nvSpPr>
        <p:spPr>
          <a:xfrm>
            <a:off x="465955" y="5693173"/>
            <a:ext cx="6148150" cy="4783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0" rIns="0" bIns="0" numCol="1" spcCol="1270" anchor="ctr" anchorCtr="0">
            <a:noAutofit/>
          </a:bodyPr>
          <a:lstStyle/>
          <a:p>
            <a:pPr defTabSz="622181">
              <a:spcBef>
                <a:spcPct val="0"/>
              </a:spcBef>
            </a:pPr>
            <a:r>
              <a:rPr lang="en-US" kern="0" dirty="0">
                <a:solidFill>
                  <a:schemeClr val="accent2"/>
                </a:solidFill>
              </a:rPr>
              <a:t>Data Analytics and </a:t>
            </a:r>
            <a:r>
              <a:rPr lang="en-US" kern="0" dirty="0" err="1">
                <a:solidFill>
                  <a:schemeClr val="accent2"/>
                </a:solidFill>
              </a:rPr>
              <a:t>IoT</a:t>
            </a:r>
            <a:r>
              <a:rPr lang="en-US" kern="0" dirty="0">
                <a:solidFill>
                  <a:schemeClr val="accent2"/>
                </a:solidFill>
              </a:rPr>
              <a:t> solutions</a:t>
            </a:r>
            <a:endParaRPr lang="en-IN" kern="0" dirty="0">
              <a:solidFill>
                <a:schemeClr val="accent2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D49A490-F112-4875-A55E-6616F9697B74}"/>
              </a:ext>
            </a:extLst>
          </p:cNvPr>
          <p:cNvCxnSpPr>
            <a:cxnSpLocks/>
          </p:cNvCxnSpPr>
          <p:nvPr/>
        </p:nvCxnSpPr>
        <p:spPr>
          <a:xfrm>
            <a:off x="465955" y="2082080"/>
            <a:ext cx="614815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796FF1-8325-45A0-92CE-CC7ACE2256E1}"/>
              </a:ext>
            </a:extLst>
          </p:cNvPr>
          <p:cNvCxnSpPr>
            <a:cxnSpLocks/>
          </p:cNvCxnSpPr>
          <p:nvPr/>
        </p:nvCxnSpPr>
        <p:spPr>
          <a:xfrm>
            <a:off x="465955" y="2648315"/>
            <a:ext cx="614815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4CD331-36D2-457D-92CC-3C6EDB546323}"/>
              </a:ext>
            </a:extLst>
          </p:cNvPr>
          <p:cNvCxnSpPr>
            <a:cxnSpLocks/>
          </p:cNvCxnSpPr>
          <p:nvPr/>
        </p:nvCxnSpPr>
        <p:spPr>
          <a:xfrm>
            <a:off x="465955" y="4148774"/>
            <a:ext cx="614815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C50949E-83F9-4ED6-9BF5-D9EDC5CE2716}"/>
              </a:ext>
            </a:extLst>
          </p:cNvPr>
          <p:cNvCxnSpPr>
            <a:cxnSpLocks/>
          </p:cNvCxnSpPr>
          <p:nvPr/>
        </p:nvCxnSpPr>
        <p:spPr>
          <a:xfrm>
            <a:off x="465955" y="5649233"/>
            <a:ext cx="6148150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DA056D0-AA88-4945-A0CE-A68701D20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831" y="1235396"/>
            <a:ext cx="5622763" cy="540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26456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3059" y="494814"/>
            <a:ext cx="11889564" cy="820092"/>
          </a:xfrm>
        </p:spPr>
        <p:txBody>
          <a:bodyPr/>
          <a:lstStyle/>
          <a:p>
            <a:r>
              <a:rPr lang="en-US" dirty="0"/>
              <a:t>Azure CSP Practices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6C139D5-B9EA-467D-A1BB-2EB91CF83279}"/>
              </a:ext>
            </a:extLst>
          </p:cNvPr>
          <p:cNvSpPr/>
          <p:nvPr/>
        </p:nvSpPr>
        <p:spPr>
          <a:xfrm>
            <a:off x="467245" y="2253448"/>
            <a:ext cx="2743200" cy="20620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6304" tIns="91440" rIns="146304" bIns="91440" numCol="1" spcCol="1270" anchor="t" anchorCtr="0">
            <a:noAutofit/>
          </a:bodyPr>
          <a:lstStyle/>
          <a:p>
            <a:pPr marL="0" lvl="0" indent="0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800" kern="1200" baseline="0" dirty="0">
                <a:latin typeface="+mj-lt"/>
              </a:rPr>
              <a:t>1. Technical support practice</a:t>
            </a:r>
            <a:endParaRPr lang="en-IN" sz="2800" kern="1200" dirty="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FFC6F9-43C1-4180-8551-5754140D5A53}"/>
              </a:ext>
            </a:extLst>
          </p:cNvPr>
          <p:cNvSpPr/>
          <p:nvPr/>
        </p:nvSpPr>
        <p:spPr>
          <a:xfrm>
            <a:off x="3387543" y="2253448"/>
            <a:ext cx="2743200" cy="20620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6304" tIns="91440" rIns="146304" bIns="91440" numCol="1" spcCol="1270" anchor="t" anchorCtr="0">
            <a:noAutofit/>
          </a:bodyPr>
          <a:lstStyle/>
          <a:p>
            <a:pPr marL="0" lvl="0" indent="0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800" kern="1200" baseline="0" dirty="0">
                <a:latin typeface="+mj-lt"/>
              </a:rPr>
              <a:t>2. Billing practice</a:t>
            </a:r>
            <a:endParaRPr lang="en-IN" sz="2800" kern="1200" dirty="0">
              <a:latin typeface="+mj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E22D770-2D53-46B7-8E0C-EA203340150A}"/>
              </a:ext>
            </a:extLst>
          </p:cNvPr>
          <p:cNvSpPr/>
          <p:nvPr/>
        </p:nvSpPr>
        <p:spPr>
          <a:xfrm>
            <a:off x="6307841" y="2253448"/>
            <a:ext cx="2743200" cy="206208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6304" tIns="91440" rIns="146304" bIns="91440" numCol="1" spcCol="1270" anchor="t" anchorCtr="0">
            <a:noAutofit/>
          </a:bodyPr>
          <a:lstStyle/>
          <a:p>
            <a:pPr marL="0" lvl="0" indent="0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800" kern="1200" baseline="0" dirty="0">
                <a:solidFill>
                  <a:schemeClr val="bg1"/>
                </a:solidFill>
                <a:latin typeface="+mj-lt"/>
              </a:rPr>
              <a:t>3. Deployment services practice</a:t>
            </a:r>
            <a:endParaRPr lang="en-IN" sz="2800" kern="12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8CCD06A-6EC5-49FD-B39E-4C784A7515A7}"/>
              </a:ext>
            </a:extLst>
          </p:cNvPr>
          <p:cNvSpPr/>
          <p:nvPr/>
        </p:nvSpPr>
        <p:spPr>
          <a:xfrm>
            <a:off x="9228138" y="2253448"/>
            <a:ext cx="2743200" cy="206208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6304" tIns="91440" rIns="146304" bIns="91440" numCol="1" spcCol="1270" anchor="t" anchorCtr="0">
            <a:noAutofit/>
          </a:bodyPr>
          <a:lstStyle/>
          <a:p>
            <a:pPr marL="0" lvl="0" indent="0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800" kern="1200" baseline="0" dirty="0">
                <a:latin typeface="+mj-lt"/>
              </a:rPr>
              <a:t>4. Cloud sales practice</a:t>
            </a:r>
            <a:endParaRPr lang="en-IN" sz="2800" kern="1200" dirty="0">
              <a:latin typeface="+mj-lt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681C8432-EE46-44B6-B952-62491B778CDF}"/>
              </a:ext>
            </a:extLst>
          </p:cNvPr>
          <p:cNvSpPr txBox="1">
            <a:spLocks/>
          </p:cNvSpPr>
          <p:nvPr/>
        </p:nvSpPr>
        <p:spPr>
          <a:xfrm>
            <a:off x="1220363" y="1732470"/>
            <a:ext cx="9995750" cy="4431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>
                <a:solidFill>
                  <a:schemeClr val="tx2"/>
                </a:solidFill>
              </a:rPr>
              <a:t>What partners need to build to be successful in Azure CSP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AC7FA0B-43C8-4C21-AC94-BE781D957D18}"/>
              </a:ext>
            </a:extLst>
          </p:cNvPr>
          <p:cNvSpPr txBox="1">
            <a:spLocks/>
          </p:cNvSpPr>
          <p:nvPr/>
        </p:nvSpPr>
        <p:spPr>
          <a:xfrm>
            <a:off x="467245" y="4872845"/>
            <a:ext cx="11504093" cy="1046440"/>
          </a:xfrm>
          <a:prstGeom prst="rect">
            <a:avLst/>
          </a:prstGeom>
          <a:ln w="6350">
            <a:solidFill>
              <a:schemeClr val="bg1">
                <a:lumMod val="75000"/>
              </a:schemeClr>
            </a:solidFill>
          </a:ln>
        </p:spPr>
        <p:txBody>
          <a:bodyPr vert="horz" wrap="square" lIns="146304" tIns="91440" rIns="146304" bIns="91440" rtlCol="0" anchor="ctr">
            <a:spAutoFit/>
          </a:bodyPr>
          <a:lstStyle>
            <a:lvl1pPr marL="342768" marR="0" indent="-342768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85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3975" marR="0" indent="-241206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244" kern="1200" spc="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2pPr>
            <a:lvl3pPr marL="799792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36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305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6817" marR="0" indent="-228513" algn="l" defTabSz="932384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632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4055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248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6441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2633" indent="-233096" algn="l" defTabSz="93238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/>
              <a:t>CSP Direct partners get discount for Azure to implement it</a:t>
            </a:r>
          </a:p>
          <a:p>
            <a:pPr marL="0" indent="0">
              <a:buNone/>
            </a:pPr>
            <a:r>
              <a:rPr lang="en-US" sz="2800" dirty="0"/>
              <a:t>CSP Indirect Reseller receives it from CSP Indirect Provider (Distributor)</a:t>
            </a:r>
          </a:p>
        </p:txBody>
      </p:sp>
    </p:spTree>
    <p:extLst>
      <p:ext uri="{BB962C8B-B14F-4D97-AF65-F5344CB8AC3E}">
        <p14:creationId xmlns:p14="http://schemas.microsoft.com/office/powerpoint/2010/main" val="2245005184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YkRO.IY4EOL85YCwAjGAQ"/>
</p:tagLst>
</file>

<file path=ppt/theme/theme1.xml><?xml version="1.0" encoding="utf-8"?>
<a:theme xmlns:a="http://schemas.openxmlformats.org/drawingml/2006/main" name="WHITE TEMPLATE">
  <a:themeElements>
    <a:clrScheme name="Win 2016">
      <a:dk1>
        <a:srgbClr val="002050"/>
      </a:dk1>
      <a:lt1>
        <a:srgbClr val="FFFFFF"/>
      </a:lt1>
      <a:dk2>
        <a:srgbClr val="505050"/>
      </a:dk2>
      <a:lt2>
        <a:srgbClr val="0078D7"/>
      </a:lt2>
      <a:accent1>
        <a:srgbClr val="002050"/>
      </a:accent1>
      <a:accent2>
        <a:srgbClr val="0078D7"/>
      </a:accent2>
      <a:accent3>
        <a:srgbClr val="00BCF2"/>
      </a:accent3>
      <a:accent4>
        <a:srgbClr val="50505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8.potx" id="{EB8F4248-9E5E-46A9-8BA8-30209C4FFE2D}" vid="{4BD31EC0-BAC4-44E6-B493-AF7AF04A2B69}"/>
    </a:ext>
  </a:extLst>
</a:theme>
</file>

<file path=ppt/theme/theme2.xml><?xml version="1.0" encoding="utf-8"?>
<a:theme xmlns:a="http://schemas.openxmlformats.org/drawingml/2006/main" name="3_WHITE TEMPLATE">
  <a:themeElements>
    <a:clrScheme name="Win 2016">
      <a:dk1>
        <a:srgbClr val="002050"/>
      </a:dk1>
      <a:lt1>
        <a:srgbClr val="FFFFFF"/>
      </a:lt1>
      <a:dk2>
        <a:srgbClr val="505050"/>
      </a:dk2>
      <a:lt2>
        <a:srgbClr val="0078D7"/>
      </a:lt2>
      <a:accent1>
        <a:srgbClr val="002050"/>
      </a:accent1>
      <a:accent2>
        <a:srgbClr val="0078D7"/>
      </a:accent2>
      <a:accent3>
        <a:srgbClr val="00BCF2"/>
      </a:accent3>
      <a:accent4>
        <a:srgbClr val="50505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8.potx" id="{EB8F4248-9E5E-46A9-8BA8-30209C4FFE2D}" vid="{4BD31EC0-BAC4-44E6-B493-AF7AF04A2B69}"/>
    </a:ext>
  </a:extLst>
</a:theme>
</file>

<file path=ppt/theme/theme3.xml><?xml version="1.0" encoding="utf-8"?>
<a:theme xmlns:a="http://schemas.openxmlformats.org/drawingml/2006/main" name="MPN_Ann">
  <a:themeElements>
    <a:clrScheme name="CSP">
      <a:dk1>
        <a:sysClr val="windowText" lastClr="000000"/>
      </a:dk1>
      <a:lt1>
        <a:sysClr val="window" lastClr="FFFFFF"/>
      </a:lt1>
      <a:dk2>
        <a:srgbClr val="002050"/>
      </a:dk2>
      <a:lt2>
        <a:srgbClr val="00BCF2"/>
      </a:lt2>
      <a:accent1>
        <a:srgbClr val="002050"/>
      </a:accent1>
      <a:accent2>
        <a:srgbClr val="5C2D91"/>
      </a:accent2>
      <a:accent3>
        <a:srgbClr val="0078D7"/>
      </a:accent3>
      <a:accent4>
        <a:srgbClr val="5C2D91"/>
      </a:accent4>
      <a:accent5>
        <a:srgbClr val="107C10"/>
      </a:accent5>
      <a:accent6>
        <a:srgbClr val="E81123"/>
      </a:accent6>
      <a:hlink>
        <a:srgbClr val="0078D7"/>
      </a:hlink>
      <a:folHlink>
        <a:srgbClr val="0078D7"/>
      </a:folHlink>
    </a:clrScheme>
    <a:fontScheme name="MPN_2015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black">
        <a:solidFill>
          <a:schemeClr val="bg1"/>
        </a:solidFill>
        <a:ln>
          <a:noFill/>
        </a:ln>
      </a:spPr>
      <a:bodyPr vert="horz" wrap="square" lIns="80698" tIns="40349" rIns="80698" bIns="40349" numCol="1" anchor="t" anchorCtr="0" compatLnSpc="1">
        <a:prstTxWarp prst="textNoShape">
          <a:avLst/>
        </a:prstTxWarp>
      </a:bodyPr>
      <a:lstStyle>
        <a:defPPr defTabSz="896580">
          <a:defRPr sz="1569" b="1" kern="0" dirty="0">
            <a:solidFill>
              <a:srgbClr val="FFFFFF"/>
            </a:solidFill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MPN_Ann" id="{77CCC8D5-00C0-476C-BEFF-E5375B8DBC92}" vid="{748D57DF-0BF1-4C47-8781-E5B48CEFBF65}"/>
    </a:ext>
  </a:extLst>
</a:theme>
</file>

<file path=ppt/theme/theme4.xml><?xml version="1.0" encoding="utf-8"?>
<a:theme xmlns:a="http://schemas.openxmlformats.org/drawingml/2006/main" name="1_WHITE TEMPLATE">
  <a:themeElements>
    <a:clrScheme name="Win 2016">
      <a:dk1>
        <a:srgbClr val="002050"/>
      </a:dk1>
      <a:lt1>
        <a:srgbClr val="FFFFFF"/>
      </a:lt1>
      <a:dk2>
        <a:srgbClr val="505050"/>
      </a:dk2>
      <a:lt2>
        <a:srgbClr val="0078D7"/>
      </a:lt2>
      <a:accent1>
        <a:srgbClr val="002050"/>
      </a:accent1>
      <a:accent2>
        <a:srgbClr val="0078D7"/>
      </a:accent2>
      <a:accent3>
        <a:srgbClr val="00BCF2"/>
      </a:accent3>
      <a:accent4>
        <a:srgbClr val="505050"/>
      </a:accent4>
      <a:accent5>
        <a:srgbClr val="737373"/>
      </a:accent5>
      <a:accent6>
        <a:srgbClr val="D2D2D2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rand_template_16-9_Business_BLUE_2015_8.potx" id="{EB8F4248-9E5E-46A9-8BA8-30209C4FFE2D}" vid="{4BD31EC0-BAC4-44E6-B493-AF7AF04A2B69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FF400E18DBE449B1933769BB01003B" ma:contentTypeVersion="4" ma:contentTypeDescription="Create a new document." ma:contentTypeScope="" ma:versionID="ef031bd5c291066380211378c182750f">
  <xsd:schema xmlns:xsd="http://www.w3.org/2001/XMLSchema" xmlns:xs="http://www.w3.org/2001/XMLSchema" xmlns:p="http://schemas.microsoft.com/office/2006/metadata/properties" xmlns:ns2="c562dace-07c3-4841-a4b9-f4d0620b55f2" targetNamespace="http://schemas.microsoft.com/office/2006/metadata/properties" ma:root="true" ma:fieldsID="e87f60c7b3dc1d8ba66bedba6838f37e" ns2:_="">
    <xsd:import namespace="c562dace-07c3-4841-a4b9-f4d0620b55f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62dace-07c3-4841-a4b9-f4d0620b55f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hidden="true" ma:internalName="LastSharedByUser" ma:readOnly="true">
      <xsd:simpleType>
        <xsd:restriction base="dms:Note"/>
      </xsd:simpleType>
    </xsd:element>
    <xsd:element name="LastSharedByTime" ma:index="11" nillable="true" ma:displayName="Last Shared By Time" ma:description="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EAEB442-D7A0-411F-8A97-8D9CDB191C9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F3EE004-4DE9-43A1-BA98-AC6398B542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62dace-07c3-4841-a4b9-f4d0620b55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552ECA-3229-4E88-8ED0-8D34319ACBEC}">
  <ds:schemaRefs>
    <ds:schemaRef ds:uri="http://purl.org/dc/elements/1.1/"/>
    <ds:schemaRef ds:uri="http://schemas.microsoft.com/office/infopath/2007/PartnerControls"/>
    <ds:schemaRef ds:uri="http://schemas.microsoft.com/office/2006/metadata/properties"/>
    <ds:schemaRef ds:uri="c562dace-07c3-4841-a4b9-f4d0620b55f2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798</Words>
  <Application>Microsoft Office PowerPoint</Application>
  <PresentationFormat>Custom</PresentationFormat>
  <Paragraphs>182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8" baseType="lpstr">
      <vt:lpstr>ＭＳ Ｐゴシック</vt:lpstr>
      <vt:lpstr>Arial</vt:lpstr>
      <vt:lpstr>Consolas</vt:lpstr>
      <vt:lpstr>Engravers MT</vt:lpstr>
      <vt:lpstr>Segoe Light</vt:lpstr>
      <vt:lpstr>Segoe UI</vt:lpstr>
      <vt:lpstr>Segoe UI Light</vt:lpstr>
      <vt:lpstr>Segoe UI Semibold</vt:lpstr>
      <vt:lpstr>Wingdings</vt:lpstr>
      <vt:lpstr>WHITE TEMPLATE</vt:lpstr>
      <vt:lpstr>3_WHITE TEMPLATE</vt:lpstr>
      <vt:lpstr>MPN_Ann</vt:lpstr>
      <vt:lpstr>1_WHITE TEMPLATE</vt:lpstr>
      <vt:lpstr>Azure in CSP: Program overview</vt:lpstr>
      <vt:lpstr>Cloud Solution Provider (CSP) – innovative business model for Microsoft Partners.</vt:lpstr>
      <vt:lpstr>Azure in CSP enables partners to…</vt:lpstr>
      <vt:lpstr>One program, two different business models</vt:lpstr>
      <vt:lpstr>Partner Center Portal</vt:lpstr>
      <vt:lpstr>Selling Azure through CSP </vt:lpstr>
      <vt:lpstr>Types of CSP Partners</vt:lpstr>
      <vt:lpstr>What Azure CSP Partners usually sell</vt:lpstr>
      <vt:lpstr>Azure CSP Practices</vt:lpstr>
      <vt:lpstr>Microsoft doesn’t provide any support to CSP Customers.</vt:lpstr>
      <vt:lpstr>Technical support for Azure services</vt:lpstr>
      <vt:lpstr>Support options for CSP Partners</vt:lpstr>
      <vt:lpstr>Pricing and billing of Azure services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CSP</dc:title>
  <dc:creator/>
  <cp:lastModifiedBy/>
  <cp:revision>1</cp:revision>
  <dcterms:modified xsi:type="dcterms:W3CDTF">2017-07-06T21:54:36Z</dcterms:modified>
  <cp:contentStatus>Final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0x010100BFFF400E18DBE449B1933769BB01003B</vt:lpwstr>
  </property>
  <property fmtid="{D5CDD505-2E9C-101B-9397-08002B2CF9AE}" pid="3" name="_MarkAsFinal">
    <vt:bool>true</vt:bool>
  </property>
</Properties>
</file>